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7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8.xml" ContentType="application/vnd.openxmlformats-officedocument.theme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theme/theme9.xml" ContentType="application/vnd.openxmlformats-officedocument.theme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theme/theme10.xml" ContentType="application/vnd.openxmlformats-officedocument.theme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theme/theme11.xml" ContentType="application/vnd.openxmlformats-officedocument.theme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theme/theme12.xml" ContentType="application/vnd.openxmlformats-officedocument.theme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theme/theme13.xml" ContentType="application/vnd.openxmlformats-officedocument.theme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5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6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7.xml" ContentType="application/vnd.openxmlformats-officedocument.presentationml.notesSlide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notesSlides/notesSlide8.xml" ContentType="application/vnd.openxmlformats-officedocument.presentationml.notesSlid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notesSlides/notesSlide9.xml" ContentType="application/vnd.openxmlformats-officedocument.presentationml.notesSlide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77" r:id="rId2"/>
    <p:sldMasterId id="2147483955" r:id="rId3"/>
    <p:sldMasterId id="2147483980" r:id="rId4"/>
    <p:sldMasterId id="2147483993" r:id="rId5"/>
    <p:sldMasterId id="2147484859" r:id="rId6"/>
    <p:sldMasterId id="2147484969" r:id="rId7"/>
    <p:sldMasterId id="2147484995" r:id="rId8"/>
    <p:sldMasterId id="2147485008" r:id="rId9"/>
    <p:sldMasterId id="2147485376" r:id="rId10"/>
    <p:sldMasterId id="2147485414" r:id="rId11"/>
    <p:sldMasterId id="2147485518" r:id="rId12"/>
    <p:sldMasterId id="2147485556" r:id="rId13"/>
    <p:sldMasterId id="2147485569" r:id="rId14"/>
  </p:sldMasterIdLst>
  <p:notesMasterIdLst>
    <p:notesMasterId r:id="rId73"/>
  </p:notesMasterIdLst>
  <p:sldIdLst>
    <p:sldId id="284" r:id="rId15"/>
    <p:sldId id="5159" r:id="rId16"/>
    <p:sldId id="5187" r:id="rId17"/>
    <p:sldId id="951" r:id="rId18"/>
    <p:sldId id="952" r:id="rId19"/>
    <p:sldId id="953" r:id="rId20"/>
    <p:sldId id="949" r:id="rId21"/>
    <p:sldId id="5184" r:id="rId22"/>
    <p:sldId id="997" r:id="rId23"/>
    <p:sldId id="575" r:id="rId24"/>
    <p:sldId id="884" r:id="rId25"/>
    <p:sldId id="1056" r:id="rId26"/>
    <p:sldId id="904" r:id="rId27"/>
    <p:sldId id="5165" r:id="rId28"/>
    <p:sldId id="973" r:id="rId29"/>
    <p:sldId id="974" r:id="rId30"/>
    <p:sldId id="1009" r:id="rId31"/>
    <p:sldId id="1229" r:id="rId32"/>
    <p:sldId id="1234" r:id="rId33"/>
    <p:sldId id="1008" r:id="rId34"/>
    <p:sldId id="1010" r:id="rId35"/>
    <p:sldId id="1014" r:id="rId36"/>
    <p:sldId id="1015" r:id="rId37"/>
    <p:sldId id="1235" r:id="rId38"/>
    <p:sldId id="1236" r:id="rId39"/>
    <p:sldId id="1237" r:id="rId40"/>
    <p:sldId id="1238" r:id="rId41"/>
    <p:sldId id="1248" r:id="rId42"/>
    <p:sldId id="5185" r:id="rId43"/>
    <p:sldId id="989" r:id="rId44"/>
    <p:sldId id="1054" r:id="rId45"/>
    <p:sldId id="1055" r:id="rId46"/>
    <p:sldId id="5186" r:id="rId47"/>
    <p:sldId id="1017" r:id="rId48"/>
    <p:sldId id="993" r:id="rId49"/>
    <p:sldId id="990" r:id="rId50"/>
    <p:sldId id="1151" r:id="rId51"/>
    <p:sldId id="991" r:id="rId52"/>
    <p:sldId id="1031" r:id="rId53"/>
    <p:sldId id="5177" r:id="rId54"/>
    <p:sldId id="5180" r:id="rId55"/>
    <p:sldId id="5188" r:id="rId56"/>
    <p:sldId id="5183" r:id="rId57"/>
    <p:sldId id="1206" r:id="rId58"/>
    <p:sldId id="1207" r:id="rId59"/>
    <p:sldId id="1208" r:id="rId60"/>
    <p:sldId id="1209" r:id="rId61"/>
    <p:sldId id="5160" r:id="rId62"/>
    <p:sldId id="1079" r:id="rId63"/>
    <p:sldId id="1080" r:id="rId64"/>
    <p:sldId id="1082" r:id="rId65"/>
    <p:sldId id="1083" r:id="rId66"/>
    <p:sldId id="5189" r:id="rId67"/>
    <p:sldId id="5166" r:id="rId68"/>
    <p:sldId id="5168" r:id="rId69"/>
    <p:sldId id="1077" r:id="rId70"/>
    <p:sldId id="1078" r:id="rId71"/>
    <p:sldId id="5169" r:id="rId7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876"/>
    <p:restoredTop sz="94745"/>
  </p:normalViewPr>
  <p:slideViewPr>
    <p:cSldViewPr snapToGrid="0">
      <p:cViewPr varScale="1">
        <p:scale>
          <a:sx n="102" d="100"/>
          <a:sy n="102" d="100"/>
        </p:scale>
        <p:origin x="1752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2.xml"/><Relationship Id="rId21" Type="http://schemas.openxmlformats.org/officeDocument/2006/relationships/slide" Target="slides/slide7.xml"/><Relationship Id="rId42" Type="http://schemas.openxmlformats.org/officeDocument/2006/relationships/slide" Target="slides/slide28.xml"/><Relationship Id="rId47" Type="http://schemas.openxmlformats.org/officeDocument/2006/relationships/slide" Target="slides/slide33.xml"/><Relationship Id="rId63" Type="http://schemas.openxmlformats.org/officeDocument/2006/relationships/slide" Target="slides/slide49.xml"/><Relationship Id="rId68" Type="http://schemas.openxmlformats.org/officeDocument/2006/relationships/slide" Target="slides/slide54.xml"/><Relationship Id="rId16" Type="http://schemas.openxmlformats.org/officeDocument/2006/relationships/slide" Target="slides/slide2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32" Type="http://schemas.openxmlformats.org/officeDocument/2006/relationships/slide" Target="slides/slide18.xml"/><Relationship Id="rId37" Type="http://schemas.openxmlformats.org/officeDocument/2006/relationships/slide" Target="slides/slide23.xml"/><Relationship Id="rId40" Type="http://schemas.openxmlformats.org/officeDocument/2006/relationships/slide" Target="slides/slide26.xml"/><Relationship Id="rId45" Type="http://schemas.openxmlformats.org/officeDocument/2006/relationships/slide" Target="slides/slide31.xml"/><Relationship Id="rId53" Type="http://schemas.openxmlformats.org/officeDocument/2006/relationships/slide" Target="slides/slide39.xml"/><Relationship Id="rId58" Type="http://schemas.openxmlformats.org/officeDocument/2006/relationships/slide" Target="slides/slide44.xml"/><Relationship Id="rId66" Type="http://schemas.openxmlformats.org/officeDocument/2006/relationships/slide" Target="slides/slide52.xml"/><Relationship Id="rId7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47.xml"/><Relationship Id="rId19" Type="http://schemas.openxmlformats.org/officeDocument/2006/relationships/slide" Target="slides/slide5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slide" Target="slides/slide16.xml"/><Relationship Id="rId35" Type="http://schemas.openxmlformats.org/officeDocument/2006/relationships/slide" Target="slides/slide21.xml"/><Relationship Id="rId43" Type="http://schemas.openxmlformats.org/officeDocument/2006/relationships/slide" Target="slides/slide29.xml"/><Relationship Id="rId48" Type="http://schemas.openxmlformats.org/officeDocument/2006/relationships/slide" Target="slides/slide34.xml"/><Relationship Id="rId56" Type="http://schemas.openxmlformats.org/officeDocument/2006/relationships/slide" Target="slides/slide42.xml"/><Relationship Id="rId64" Type="http://schemas.openxmlformats.org/officeDocument/2006/relationships/slide" Target="slides/slide50.xml"/><Relationship Id="rId69" Type="http://schemas.openxmlformats.org/officeDocument/2006/relationships/slide" Target="slides/slide55.xml"/><Relationship Id="rId77" Type="http://schemas.openxmlformats.org/officeDocument/2006/relationships/tableStyles" Target="tableStyle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7.xml"/><Relationship Id="rId72" Type="http://schemas.openxmlformats.org/officeDocument/2006/relationships/slide" Target="slides/slide5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slide" Target="slides/slide19.xml"/><Relationship Id="rId38" Type="http://schemas.openxmlformats.org/officeDocument/2006/relationships/slide" Target="slides/slide24.xml"/><Relationship Id="rId46" Type="http://schemas.openxmlformats.org/officeDocument/2006/relationships/slide" Target="slides/slide32.xml"/><Relationship Id="rId59" Type="http://schemas.openxmlformats.org/officeDocument/2006/relationships/slide" Target="slides/slide45.xml"/><Relationship Id="rId67" Type="http://schemas.openxmlformats.org/officeDocument/2006/relationships/slide" Target="slides/slide53.xml"/><Relationship Id="rId20" Type="http://schemas.openxmlformats.org/officeDocument/2006/relationships/slide" Target="slides/slide6.xml"/><Relationship Id="rId41" Type="http://schemas.openxmlformats.org/officeDocument/2006/relationships/slide" Target="slides/slide27.xml"/><Relationship Id="rId54" Type="http://schemas.openxmlformats.org/officeDocument/2006/relationships/slide" Target="slides/slide40.xml"/><Relationship Id="rId62" Type="http://schemas.openxmlformats.org/officeDocument/2006/relationships/slide" Target="slides/slide48.xml"/><Relationship Id="rId70" Type="http://schemas.openxmlformats.org/officeDocument/2006/relationships/slide" Target="slides/slide56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openxmlformats.org/officeDocument/2006/relationships/slide" Target="slides/slide22.xml"/><Relationship Id="rId49" Type="http://schemas.openxmlformats.org/officeDocument/2006/relationships/slide" Target="slides/slide35.xml"/><Relationship Id="rId57" Type="http://schemas.openxmlformats.org/officeDocument/2006/relationships/slide" Target="slides/slide43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17.xml"/><Relationship Id="rId44" Type="http://schemas.openxmlformats.org/officeDocument/2006/relationships/slide" Target="slides/slide30.xml"/><Relationship Id="rId52" Type="http://schemas.openxmlformats.org/officeDocument/2006/relationships/slide" Target="slides/slide38.xml"/><Relationship Id="rId60" Type="http://schemas.openxmlformats.org/officeDocument/2006/relationships/slide" Target="slides/slide46.xml"/><Relationship Id="rId65" Type="http://schemas.openxmlformats.org/officeDocument/2006/relationships/slide" Target="slides/slide51.xml"/><Relationship Id="rId73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39" Type="http://schemas.openxmlformats.org/officeDocument/2006/relationships/slide" Target="slides/slide25.xml"/><Relationship Id="rId34" Type="http://schemas.openxmlformats.org/officeDocument/2006/relationships/slide" Target="slides/slide20.xml"/><Relationship Id="rId50" Type="http://schemas.openxmlformats.org/officeDocument/2006/relationships/slide" Target="slides/slide36.xml"/><Relationship Id="rId55" Type="http://schemas.openxmlformats.org/officeDocument/2006/relationships/slide" Target="slides/slide41.xml"/><Relationship Id="rId76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57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1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3DFFD09-4CDF-164B-89C4-35992E2E6EF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C3243B-6B73-B44D-849C-0AAF8CDC1649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84867A6-DCD3-423A-9852-47AE7A5F9DD8}" type="datetime1">
              <a:rPr lang="en-US" altLang="en-US"/>
              <a:pPr>
                <a:defRPr/>
              </a:pPr>
              <a:t>3/14/19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298E94DD-1C25-644A-97C2-065A6632E0A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C46EA9EF-887D-024D-A981-C83723D2CF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8CFF1E-1963-4E43-BD3F-22F8CB0641F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947558-60FF-FB47-B078-F2E83A71540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99A7179-3C62-4B31-AD6D-698978FDEB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>
            <a:extLst>
              <a:ext uri="{FF2B5EF4-FFF2-40B4-BE49-F238E27FC236}">
                <a16:creationId xmlns:a16="http://schemas.microsoft.com/office/drawing/2014/main" id="{2C86748A-A12E-4F09-AE12-BC780D12B03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4FD4EA8-685D-4AA8-B9A5-3809DE37BBA3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74755" name="Rectangle 2">
            <a:extLst>
              <a:ext uri="{FF2B5EF4-FFF2-40B4-BE49-F238E27FC236}">
                <a16:creationId xmlns:a16="http://schemas.microsoft.com/office/drawing/2014/main" id="{A9BDA5CD-24B1-466E-99E5-7603401F63B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6" name="Rectangle 3">
            <a:extLst>
              <a:ext uri="{FF2B5EF4-FFF2-40B4-BE49-F238E27FC236}">
                <a16:creationId xmlns:a16="http://schemas.microsoft.com/office/drawing/2014/main" id="{0A5E45A3-5515-45DE-B8B7-482AFDA317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discuss</a:t>
            </a:r>
            <a:r>
              <a:rPr lang="en-US" baseline="0" dirty="0"/>
              <a:t> </a:t>
            </a:r>
            <a:r>
              <a:rPr lang="en-US" baseline="0" dirty="0" err="1"/>
              <a:t>DFlipFlop</a:t>
            </a:r>
            <a:r>
              <a:rPr lang="en-US" baseline="0" dirty="0"/>
              <a:t> here. Latch doesn't do this, so we need sequential circuit that stores state and loads next state at the clock edge. next state is available for the full clock cycle</a:t>
            </a:r>
          </a:p>
          <a:p>
            <a:endParaRPr lang="en-US" baseline="0" dirty="0"/>
          </a:p>
          <a:p>
            <a:r>
              <a:rPr lang="en-US" baseline="0" dirty="0"/>
              <a:t>now lets take a look at this. </a:t>
            </a:r>
          </a:p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54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20354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72409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57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61347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58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0722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74250B4-1A8F-45C1-B749-BEE93E65198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-128"/>
              <a:cs typeface="Arial" panose="020B0604020202020204" pitchFamily="34" charset="0"/>
            </a:endParaRPr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2188" cy="3602038"/>
          </a:xfrm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86125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15370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8BA0D2-4C73-4606-A27B-E4115621449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69910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8BA0D2-4C73-4606-A27B-E4115621449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20408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45044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>
            <a:extLst>
              <a:ext uri="{FF2B5EF4-FFF2-40B4-BE49-F238E27FC236}">
                <a16:creationId xmlns:a16="http://schemas.microsoft.com/office/drawing/2014/main" id="{2C86748A-A12E-4F09-AE12-BC780D12B03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4FD4EA8-685D-4AA8-B9A5-3809DE37BBA3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74755" name="Rectangle 2">
            <a:extLst>
              <a:ext uri="{FF2B5EF4-FFF2-40B4-BE49-F238E27FC236}">
                <a16:creationId xmlns:a16="http://schemas.microsoft.com/office/drawing/2014/main" id="{A9BDA5CD-24B1-466E-99E5-7603401F63B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6" name="Rectangle 3">
            <a:extLst>
              <a:ext uri="{FF2B5EF4-FFF2-40B4-BE49-F238E27FC236}">
                <a16:creationId xmlns:a16="http://schemas.microsoft.com/office/drawing/2014/main" id="{0A5E45A3-5515-45DE-B8B7-482AFDA317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505335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44FBB27-AB9C-450F-A1EF-A251C03E32E8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26445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FDBE78A-6844-41E5-82DF-345416EFBF00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47306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F911D5CE-1D03-43F3-A92B-DD06A441DD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77AEB27B-8C7B-48B1-AE19-38CC35610110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F759EE34-9544-4B3D-877E-29F053F56E9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4064DE93-AA8B-43DB-80E8-90D84C21CEA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1DC722D-6C17-40EA-93F1-C11F93A9A74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4A571157-599A-48CF-B33B-15D664195DE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5BEF67B4-941F-4736-A122-66E8AE1B41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383223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BFDE82C-F3F2-414E-B0D5-A9C5F332F63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EEC5C75-DEEC-466B-B4CA-433EA60AC52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D4EB96-1D1F-4727-BA41-F8213483DA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4623618"/>
      </p:ext>
    </p:extLst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D6EFD21A-F796-4C13-AE80-AA397EAA3BD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99DA228-21C2-4276-9605-803CFFFD022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48811F6-63CD-4399-9E55-926643D630C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8574956"/>
      </p:ext>
    </p:extLst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277EF26-1746-4322-ABDB-E3471B5FA17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E6EDB93-8A2B-4CFB-9066-CB9FF17A2E5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3250ED12-EE6C-4C99-A3DE-D22EF931B9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3270342"/>
      </p:ext>
    </p:extLst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6A23ADC9-9B5D-4AFE-9941-0F3B874BE27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6FBCFC8-79E0-4C74-8B66-7A4A5103EE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5E69301-9C67-4141-9B37-D7760CFEE8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9699344"/>
      </p:ext>
    </p:extLst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F17F2C1-0025-4D41-8568-D19B112AA2E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DD45045-2346-451B-B8B1-17303E0B9E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F42C4268-D3C6-4FE6-BF3B-104BB3C3DC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8247843"/>
      </p:ext>
    </p:extLst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22ECC68-37C1-4F9A-87AB-6C38674E9B1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F8801E6-7F97-4581-9FB3-7CD64EA9FE8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194EB181-B25F-490E-BA5C-8E2DB428908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1825999"/>
      </p:ext>
    </p:extLst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A1D45033-5DF9-254C-AE43-949A3F6482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F6E3587E-C166-7241-8641-80DB899B6CC1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75278CCD-08C1-9741-AA74-81532C55EE8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7DBB9CE6-59C3-7748-B91E-866F7A4AB8B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5C76D0FF-34E0-A94C-A169-CB147371C01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6EE5A3AB-518F-8446-990D-794118D859E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E0FBEC6-C2A3-C848-83E6-8612D8F50E7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6311100"/>
      </p:ext>
    </p:extLst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E72AA85-09CF-1E43-A253-5ED593F52E7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B06F9B5-D2C4-2540-B7C8-3D01F3B653E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13830E46-9481-B244-A332-BE659B1F3B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5467928"/>
      </p:ext>
    </p:extLst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D8B4FD5-1B6D-9447-B0C8-108E410759E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B073BFA-2958-6040-9539-66170979FCF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81FD70CD-D129-AD43-BE0A-4BD5106943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8981905"/>
      </p:ext>
    </p:extLst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E72C703-3CCB-BC45-A095-5F3A1C15FF0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DED4021-3C2C-F049-948C-C0D89475D8E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BD5DF2B9-761D-CF45-9896-FA9C9CA1329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7033922"/>
      </p:ext>
    </p:extLst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638B3204-DAC0-0844-B38E-1F32E500D5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557B6AF3-C494-A141-8E75-D5E34EBD3DC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1350FE7-40CF-C44E-B81F-147E05B1004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4236035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72EAE6A-AA7B-416A-B451-FE0859769DB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3C5A18F-2ACE-466C-9FD9-A13486B80CA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530683-A928-4246-A266-8549E4F3D26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4674500"/>
      </p:ext>
    </p:extLst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0DF0ED44-5FA2-C84E-B32D-97E95643A7F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C79F6515-67B8-7B4C-A670-0882731DC3B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84462A8-4008-1E4F-AD6D-D60FA08E70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2100097"/>
      </p:ext>
    </p:extLst>
  </p:cSld>
  <p:clrMapOvr>
    <a:masterClrMapping/>
  </p:clrMapOvr>
  <p:transition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855DF4E9-0B69-B941-9078-6BBB3426571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62E682AF-F8D7-ED45-A2CB-B7A37F2A26E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F36439C0-FD9F-F648-9822-E2F5B2562F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0107432"/>
      </p:ext>
    </p:extLst>
  </p:cSld>
  <p:clrMapOvr>
    <a:masterClrMapping/>
  </p:clrMapOvr>
  <p:transition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69EF201-1BD9-8048-A4FD-90236CE26CC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C10B93E-EC5E-B84A-873C-9249894B8D3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9C5386CF-FD3E-804A-A422-851869FE82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8407595"/>
      </p:ext>
    </p:extLst>
  </p:cSld>
  <p:clrMapOvr>
    <a:masterClrMapping/>
  </p:clrMapOvr>
  <p:transition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0469BE50-3F7A-844A-96B2-FE195A0875A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235E50B-5F1F-764A-BAF0-A75C121A606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5C6B5580-70AB-2D4A-A64E-49787D29300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2183538"/>
      </p:ext>
    </p:extLst>
  </p:cSld>
  <p:clrMapOvr>
    <a:masterClrMapping/>
  </p:clrMapOvr>
  <p:transition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08BACFA-ACA5-1C49-9BF3-CC1737536A7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35A61068-0796-F247-92E4-0F0944184B7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52E27103-4A47-8B47-9690-82C095E6680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2264456"/>
      </p:ext>
    </p:extLst>
  </p:cSld>
  <p:clrMapOvr>
    <a:masterClrMapping/>
  </p:clrMapOvr>
  <p:transition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C8C2A66-E5DF-0544-8F8D-EC9E92E2C7E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2152725-B7F3-1448-9397-2025FF06206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C1BEE0A-94FA-C849-9471-3C3D83068B3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4845230"/>
      </p:ext>
    </p:extLst>
  </p:cSld>
  <p:clrMapOvr>
    <a:masterClrMapping/>
  </p:clrMapOvr>
  <p:transition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3093391C-D8A7-244E-9D13-5B29D18DC7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05C86558-CF3B-A246-AC7A-803A55D7692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B5BBE9A5-B183-A044-A0CD-6781ABF051D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7B6194F3-FC48-B849-813E-C2C1022F5A7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DDFF035A-8445-4544-A39D-1EC7494A722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54110B91-87B1-EE43-96AC-8BE57300865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C4185D35-1E2A-AC45-B02C-EA6811657DA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9072639"/>
      </p:ext>
    </p:extLst>
  </p:cSld>
  <p:clrMapOvr>
    <a:masterClrMapping/>
  </p:clrMapOvr>
  <p:transition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B7A954A-8188-D246-B411-6762B4A6F6F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203C3F8-8682-F343-A50D-BB517510067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F909B9-80FE-604C-8F22-276CF794453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0140222"/>
      </p:ext>
    </p:extLst>
  </p:cSld>
  <p:clrMapOvr>
    <a:masterClrMapping/>
  </p:clrMapOvr>
  <p:transition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467686D-A162-4D4E-A16E-79ECB343FB3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3AE7C7E-0604-3442-A2B5-26D150C2184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F33D64-0C46-F846-B942-6FCB38CC207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41030335"/>
      </p:ext>
    </p:extLst>
  </p:cSld>
  <p:clrMapOvr>
    <a:masterClrMapping/>
  </p:clrMapOvr>
  <p:transition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EC166B2-6C5F-644D-8308-C80A5F4F989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7C0B5AA-9A80-0C49-B367-1ECF68A4543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1AED89-3750-2C4E-B358-FD45F9D67BE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3951163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F5177B8-2D3C-4F5A-A583-9F772A9111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5BEDB5B-5A04-486E-909C-E6525508355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EA492-E4F7-4B19-BF34-75DD9D5F18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1311567"/>
      </p:ext>
    </p:extLst>
  </p:cSld>
  <p:clrMapOvr>
    <a:masterClrMapping/>
  </p:clrMapOvr>
  <p:transition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3FD8A9CB-A023-664B-B544-DA9F637954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BA81246B-3804-8D45-A377-6CA0747C6C7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75A885-3347-674F-B610-20357A11B2F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7427206"/>
      </p:ext>
    </p:extLst>
  </p:cSld>
  <p:clrMapOvr>
    <a:masterClrMapping/>
  </p:clrMapOvr>
  <p:transition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F0C2CD06-6978-ED43-8B46-94D13B77F0D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8DCEF894-FECE-C24E-BF1C-46B041205B7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9FED79-1DA5-E046-91EF-1848FBF1B50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6895350"/>
      </p:ext>
    </p:extLst>
  </p:cSld>
  <p:clrMapOvr>
    <a:masterClrMapping/>
  </p:clrMapOvr>
  <p:transition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9688A19A-3786-C646-B6E3-7B33C5DE115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F692FFF3-038C-7946-937E-BE2EE55468B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85DB16-B694-E54F-9112-48649D85CF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527635"/>
      </p:ext>
    </p:extLst>
  </p:cSld>
  <p:clrMapOvr>
    <a:masterClrMapping/>
  </p:clrMapOvr>
  <p:transition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67B69D5-7F80-3649-8B74-E1F82ABE236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53B3FAA7-3D48-5240-823C-E5F3E8C26A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CFF883-CE03-E94D-9C09-F7121B0FCB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2213337"/>
      </p:ext>
    </p:extLst>
  </p:cSld>
  <p:clrMapOvr>
    <a:masterClrMapping/>
  </p:clrMapOvr>
  <p:transition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9F47C922-0AAB-C743-848A-A155AECBF65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C7094C0-6E26-494E-8D80-9A358315EE4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077A7B-EC9A-614B-9C9E-EDE8828DDC0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7035385"/>
      </p:ext>
    </p:extLst>
  </p:cSld>
  <p:clrMapOvr>
    <a:masterClrMapping/>
  </p:clrMapOvr>
  <p:transition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6768431-1585-D849-9C1B-A8DF546831C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30954A05-233C-1A41-9E0E-BBAE631E7F4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A5A064-9EC2-514E-9D5F-67714BDF110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7060350"/>
      </p:ext>
    </p:extLst>
  </p:cSld>
  <p:clrMapOvr>
    <a:masterClrMapping/>
  </p:clrMapOvr>
  <p:transition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1FDE5F3-2F03-3E46-8F43-6C2E04612E0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9EF1C9C-5829-BF49-A5C1-ADA340B7CE0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E9930B-3565-AF43-AEA8-CDE702A005E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4579957"/>
      </p:ext>
    </p:extLst>
  </p:cSld>
  <p:clrMapOvr>
    <a:masterClrMapping/>
  </p:clrMapOvr>
  <p:transition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442C3307-E095-4D46-85F1-0ECCEE15F6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EEA1060E-A31A-C840-A1CB-3FBAE507703B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641BD863-5EFA-D840-9808-3E307D1363A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414F276D-862D-4F4B-8486-7941385395B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B94A28C9-7D49-DE41-B907-ECDB4D5498C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BED2F5E2-58F4-7D42-BC7B-2A4D643E709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E1B81267-8964-1D49-B4A4-55A4EC1781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0977900"/>
      </p:ext>
    </p:extLst>
  </p:cSld>
  <p:clrMapOvr>
    <a:masterClrMapping/>
  </p:clrMapOvr>
  <p:transition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BC9B041-46B9-1041-B7C9-B56147D82E4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873B9AF-F396-A347-84A0-10A45B360EB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8479E-A946-794F-A7FF-42016A14F5D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5229815"/>
      </p:ext>
    </p:extLst>
  </p:cSld>
  <p:clrMapOvr>
    <a:masterClrMapping/>
  </p:clrMapOvr>
  <p:transition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83E358B-DADC-0142-8D97-BD10C7E1259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E8BC86B-B458-A147-A360-8170B0071AE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9A52BA-F7E0-374E-B2A4-39EE81724B2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0186396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9CD35D2D-5E91-46D5-981B-E75BA6DA714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A21EAFC-4035-4857-807A-CB62B3BF44F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888C28F-145F-424D-84CC-5AE9AF6843A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26BB2-7A42-4BD5-B790-DBCEF432F4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7997898"/>
      </p:ext>
    </p:extLst>
  </p:cSld>
  <p:clrMapOvr>
    <a:masterClrMapping/>
  </p:clrMapOvr>
  <p:transition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21BA5D6-25D8-CD40-952D-E8B85116082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5C05A62C-F9F8-734B-B1D7-93B9D78A69B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F2E4E6-F614-8542-B73B-1D00F882593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5924856"/>
      </p:ext>
    </p:extLst>
  </p:cSld>
  <p:clrMapOvr>
    <a:masterClrMapping/>
  </p:clrMapOvr>
  <p:transition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508EE454-FEF5-144F-9993-E20BE63766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EDADA00E-B9BF-6845-8AC1-2E297BC762E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8284B7-F921-824B-9063-97AC548BC1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0435698"/>
      </p:ext>
    </p:extLst>
  </p:cSld>
  <p:clrMapOvr>
    <a:masterClrMapping/>
  </p:clrMapOvr>
  <p:transition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C7A40C3B-63E8-9D4F-840B-B793E28506E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65AEB223-C814-014F-B0BB-F606D96FEB4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A1D0E0-3BE8-6D49-BFC1-6932858C52C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5881732"/>
      </p:ext>
    </p:extLst>
  </p:cSld>
  <p:clrMapOvr>
    <a:masterClrMapping/>
  </p:clrMapOvr>
  <p:transition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7B33AF26-D7FA-6540-987E-5A81A778F02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AEDD0976-96FC-5A4F-85DB-64334119760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7B87F2-269E-8C49-97D3-01D268864CE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501936"/>
      </p:ext>
    </p:extLst>
  </p:cSld>
  <p:clrMapOvr>
    <a:masterClrMapping/>
  </p:clrMapOvr>
  <p:transition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BF064AC-DA72-B948-ACBF-F84A657A856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F7F9F089-1C59-9342-99A9-044D2E84B43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677E88-2C05-FF4D-A140-317BA34FA93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510204"/>
      </p:ext>
    </p:extLst>
  </p:cSld>
  <p:clrMapOvr>
    <a:masterClrMapping/>
  </p:clrMapOvr>
  <p:transition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7D6F38E-D465-BD4F-B216-503886C2A6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AEE1B88B-AD74-CC49-BE18-D868C697424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0281F4-7986-1A4B-A0A6-8ECA241410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4465104"/>
      </p:ext>
    </p:extLst>
  </p:cSld>
  <p:clrMapOvr>
    <a:masterClrMapping/>
  </p:clrMapOvr>
  <p:transition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076C0B9-B682-CC4B-9B9D-A2C0254224A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74DA6AA-ACF1-BA4D-B3E1-8115D4923B0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C407F-11F7-FA4F-B6BD-3DB2BE0901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9609779"/>
      </p:ext>
    </p:extLst>
  </p:cSld>
  <p:clrMapOvr>
    <a:masterClrMapping/>
  </p:clrMapOvr>
  <p:transition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BBAF9A9-2279-6F43-999F-F3F3AFACBDE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6AE0721-E301-DE45-A043-64339548CF9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DCB5FE-202E-2F4D-8D2F-A065C3FA678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5038251"/>
      </p:ext>
    </p:extLst>
  </p:cSld>
  <p:clrMapOvr>
    <a:masterClrMapping/>
  </p:clrMapOvr>
  <p:transition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820412"/>
      </p:ext>
    </p:extLst>
  </p:cSld>
  <p:clrMapOvr>
    <a:masterClrMapping/>
  </p:clrMapOvr>
  <p:transition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718567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09AC565-7350-4525-9420-2EB7757D306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AA7F312-6BE9-48B6-AA7B-A6D10D628BA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19D7DF-598B-483B-A6D0-8553CDFAE6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1994169"/>
      </p:ext>
    </p:extLst>
  </p:cSld>
  <p:clrMapOvr>
    <a:masterClrMapping/>
  </p:clrMapOvr>
  <p:transition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483833"/>
      </p:ext>
    </p:extLst>
  </p:cSld>
  <p:clrMapOvr>
    <a:masterClrMapping/>
  </p:clrMapOvr>
  <p:transition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257101"/>
      </p:ext>
    </p:extLst>
  </p:cSld>
  <p:clrMapOvr>
    <a:masterClrMapping/>
  </p:clrMapOvr>
  <p:transition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803813"/>
      </p:ext>
    </p:extLst>
  </p:cSld>
  <p:clrMapOvr>
    <a:masterClrMapping/>
  </p:clrMapOvr>
  <p:transition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991660"/>
      </p:ext>
    </p:extLst>
  </p:cSld>
  <p:clrMapOvr>
    <a:masterClrMapping/>
  </p:clrMapOvr>
  <p:transition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532579"/>
      </p:ext>
    </p:extLst>
  </p:cSld>
  <p:clrMapOvr>
    <a:masterClrMapping/>
  </p:clrMapOvr>
  <p:transition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444434"/>
      </p:ext>
    </p:extLst>
  </p:cSld>
  <p:clrMapOvr>
    <a:masterClrMapping/>
  </p:clrMapOvr>
  <p:transition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117123"/>
      </p:ext>
    </p:extLst>
  </p:cSld>
  <p:clrMapOvr>
    <a:masterClrMapping/>
  </p:clrMapOvr>
  <p:transition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706058"/>
      </p:ext>
    </p:extLst>
  </p:cSld>
  <p:clrMapOvr>
    <a:masterClrMapping/>
  </p:clrMapOvr>
  <p:transition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1237350"/>
      </p:ext>
    </p:extLst>
  </p:cSld>
  <p:clrMapOvr>
    <a:masterClrMapping/>
  </p:clrMapOvr>
  <p:transition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F911D5CE-1D03-43F3-A92B-DD06A441DD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77AEB27B-8C7B-48B1-AE19-38CC35610110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F759EE34-9544-4B3D-877E-29F053F56E9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4064DE93-AA8B-43DB-80E8-90D84C21CEA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1DC722D-6C17-40EA-93F1-C11F93A9A74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3FCFE49-F7D8-9F40-A47B-CD8F660E71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812449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8787426-EFB2-4064-9F82-5B1B136B39E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0038527-DAED-4D79-A54B-129F6A20F67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D67C19-8364-4600-B88B-828769DCBD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7859953"/>
      </p:ext>
    </p:extLst>
  </p:cSld>
  <p:clrMapOvr>
    <a:masterClrMapping/>
  </p:clrMapOvr>
  <p:transition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BEBEC74-F2C6-4E33-B4B4-3463BC51B87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3FCFE49-F7D8-9F40-A47B-CD8F660E71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3221416"/>
      </p:ext>
    </p:extLst>
  </p:cSld>
  <p:clrMapOvr>
    <a:masterClrMapping/>
  </p:clrMapOvr>
  <p:transition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5E35761-913B-4F9F-B95F-062F4851F2B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3FCFE49-F7D8-9F40-A47B-CD8F660E71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019752"/>
      </p:ext>
    </p:extLst>
  </p:cSld>
  <p:clrMapOvr>
    <a:masterClrMapping/>
  </p:clrMapOvr>
  <p:transition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08E948F-ED37-4068-9F16-9E67505D15B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3FCFE49-F7D8-9F40-A47B-CD8F660E71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3175590"/>
      </p:ext>
    </p:extLst>
  </p:cSld>
  <p:clrMapOvr>
    <a:masterClrMapping/>
  </p:clrMapOvr>
  <p:transition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9F109693-0249-41A3-9F50-E65F9836864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839174" y="64985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3FCFE49-F7D8-9F40-A47B-CD8F660E71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253504"/>
      </p:ext>
    </p:extLst>
  </p:cSld>
  <p:clrMapOvr>
    <a:masterClrMapping/>
  </p:clrMapOvr>
  <p:transition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8B93F1F3-721C-44A8-BBDC-BABA43CC76C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3FCFE49-F7D8-9F40-A47B-CD8F660E71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5043211"/>
      </p:ext>
    </p:extLst>
  </p:cSld>
  <p:clrMapOvr>
    <a:masterClrMapping/>
  </p:clrMapOvr>
  <p:transition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75BCD08E-B313-4295-A258-151D0B0503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3FCFE49-F7D8-9F40-A47B-CD8F660E71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5796558"/>
      </p:ext>
    </p:extLst>
  </p:cSld>
  <p:clrMapOvr>
    <a:masterClrMapping/>
  </p:clrMapOvr>
  <p:transition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3D42EDF-70BC-45DE-99FB-D1DC5BB4245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6777038" y="6477000"/>
            <a:ext cx="2133600" cy="457200"/>
          </a:xfrm>
          <a:prstGeom prst="rect">
            <a:avLst/>
          </a:prstGeom>
          <a:ln/>
        </p:spPr>
        <p:txBody>
          <a:bodyPr/>
          <a:lstStyle>
            <a:lvl1pPr algn="r">
              <a:defRPr sz="1800">
                <a:solidFill>
                  <a:srgbClr val="888888"/>
                </a:solidFill>
                <a:latin typeface="+mn-lt"/>
              </a:defRPr>
            </a:lvl1pPr>
          </a:lstStyle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67550780"/>
      </p:ext>
    </p:extLst>
  </p:cSld>
  <p:clrMapOvr>
    <a:masterClrMapping/>
  </p:clrMapOvr>
  <p:transition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DD3EF48-208E-4BEB-914A-672A2E1164E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6777038" y="6477000"/>
            <a:ext cx="2133600" cy="457200"/>
          </a:xfrm>
          <a:prstGeom prst="rect">
            <a:avLst/>
          </a:prstGeom>
          <a:ln/>
        </p:spPr>
        <p:txBody>
          <a:bodyPr/>
          <a:lstStyle>
            <a:lvl1pPr algn="r">
              <a:defRPr sz="1800">
                <a:solidFill>
                  <a:srgbClr val="888888"/>
                </a:solidFill>
                <a:latin typeface="+mn-lt"/>
              </a:defRPr>
            </a:lvl1pPr>
          </a:lstStyle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25940645"/>
      </p:ext>
    </p:extLst>
  </p:cSld>
  <p:clrMapOvr>
    <a:masterClrMapping/>
  </p:clrMapOvr>
  <p:transition/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BFDE82C-F3F2-414E-B0D5-A9C5F332F63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6777038" y="6477000"/>
            <a:ext cx="2133600" cy="457200"/>
          </a:xfrm>
          <a:prstGeom prst="rect">
            <a:avLst/>
          </a:prstGeom>
          <a:ln/>
        </p:spPr>
        <p:txBody>
          <a:bodyPr/>
          <a:lstStyle>
            <a:lvl1pPr algn="r">
              <a:defRPr sz="1800">
                <a:solidFill>
                  <a:srgbClr val="888888"/>
                </a:solidFill>
                <a:latin typeface="+mn-lt"/>
              </a:defRPr>
            </a:lvl1pPr>
          </a:lstStyle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06633939"/>
      </p:ext>
    </p:extLst>
  </p:cSld>
  <p:clrMapOvr>
    <a:masterClrMapping/>
  </p:clrMapOvr>
  <p:transition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72EAE6A-AA7B-416A-B451-FE0859769DB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6777038" y="6477000"/>
            <a:ext cx="2133600" cy="457200"/>
          </a:xfrm>
          <a:prstGeom prst="rect">
            <a:avLst/>
          </a:prstGeom>
          <a:ln/>
        </p:spPr>
        <p:txBody>
          <a:bodyPr/>
          <a:lstStyle>
            <a:lvl1pPr algn="r">
              <a:defRPr sz="1800">
                <a:solidFill>
                  <a:srgbClr val="888888"/>
                </a:solidFill>
                <a:latin typeface="+mn-lt"/>
              </a:defRPr>
            </a:lvl1pPr>
          </a:lstStyle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48563231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B333F77-5829-459B-B71C-A401B0AC83F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C357D67-E160-41BD-A8F4-591D3B61CA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E1BDAC-3FCE-4406-AD14-A59ECE86B20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4555325"/>
      </p:ext>
    </p:extLst>
  </p:cSld>
  <p:clrMapOvr>
    <a:masterClrMapping/>
  </p:clrMapOvr>
  <p:transition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F5177B8-2D3C-4F5A-A583-9F772A9111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6777038" y="6477000"/>
            <a:ext cx="2133600" cy="457200"/>
          </a:xfrm>
          <a:prstGeom prst="rect">
            <a:avLst/>
          </a:prstGeom>
          <a:ln/>
        </p:spPr>
        <p:txBody>
          <a:bodyPr/>
          <a:lstStyle>
            <a:lvl1pPr algn="r">
              <a:defRPr sz="1800">
                <a:solidFill>
                  <a:srgbClr val="888888"/>
                </a:solidFill>
                <a:latin typeface="+mn-lt"/>
              </a:defRPr>
            </a:lvl1pPr>
          </a:lstStyle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79632341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D26DBB79-5AEF-450D-8A69-9E473A6D46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5613F326-A967-4A16-9691-5994EAA77F8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DDAB56-7687-49EE-9BFA-357DD2115F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0355898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25C5F115-951D-416A-8367-F27935F171C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9FA67899-1E4C-4F33-994F-0FE9DDF922F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ABE56-5E07-4208-997F-19E78ED344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854901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A3210EB8-01E8-436A-B41F-069A2DB8B74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88357862-E4F0-4312-AEFB-533810CEB35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32353-6DA2-4969-8B9B-3DBC4F8425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477238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BEBEC74-F2C6-4E33-B4B4-3463BC51B87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A640EF-F0E2-4E49-9455-7E266BCEBB7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41909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8C17F0-0F2C-4BA2-ACAD-9F9DD7E1D75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1206954-09DD-443F-8138-FD04D7E910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E294FE-CC9E-4E10-B310-514CFBF72E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1637354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D2B0F18-FF15-4EF6-984A-01641DEDA28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E37D587-FAF0-4764-AD77-644AFEF7307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63DEC2-A46B-4DF0-9B6D-3DA55177CC4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2921792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0A08B9B-687C-4AD3-8C6D-FA4C5E16A31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BE2A02B-D63E-4DD6-9FFA-98D71570A2A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704B9-2B86-45E3-BC5C-2F3F28BAAB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1126298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62CEBD1-E2A7-41F0-A158-62153EC297D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011B996-071A-4884-856A-6B25C3879E5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C1C64C-0813-4AB1-8463-69A3B31BE14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3067846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55989F0-9C2F-467D-8A2B-E760CFC57E8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B76D41D7-E031-46E6-8D53-528FF913AD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0357D-5951-4316-833F-FB5D4423D7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5860946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B2DDA219-D6D1-49CF-A0E5-C787A93E0E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149A0011-1EE4-44BB-9851-FDEE15AD4F12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D2E29CC0-E7A3-42AD-90C7-013B0998713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5E65D59A-82FF-471D-B9E5-CB055B10021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3730C698-3B6A-4C29-89B5-CEB1041FA8E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54E0CBB9-DAD4-47D5-B595-46F0C413B50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2EC2EA74-46AC-4632-8CED-E5870A2BE1F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3499130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217A480-A5A7-433D-BB5E-0D54D2F058F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10D0220-E846-4410-8530-FECBC1BCEBF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E6DAE-DC16-4942-B8FD-E6C7B025A4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1282649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68E8B80-E7D3-4CB8-AB90-CF176CFF7FC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E5BC6B3-6A70-495B-B8B1-2D2A119585F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B8C65-7151-486C-AAF4-90A085DCE89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241647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8F9C9A8-99D9-481E-88BA-F24D5C0086F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BF7F0487-867D-4DF0-80BA-1C3E57A3F8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8C89D-0042-4AF1-B3AD-99B7C138A8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7944371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A4959E4-1B08-4060-85F6-56B9475BA7B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B10111BC-6816-4212-BE16-A4CC2CE001A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90A3A-6CBD-485B-9BCD-F75AC98942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056440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5E35761-913B-4F9F-B95F-062F4851F2B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6C80198-94D1-4027-AFBC-3110C05B1FE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7CB90-D777-4C85-8197-A11CF16525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8056593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0974BD9D-F5C7-4EF3-9BB5-82219914F31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D7A3641B-E74C-445D-A159-601C489E045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4E09B-6536-4000-BA0C-6833F3F4B6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4046436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B641193C-29B0-4266-8536-B41FF8C96F3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B2333F04-8AD6-43CE-8212-CF59F1F5E5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05475-3C15-4FDE-B07C-08E2D0B6B2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1796994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B6EBFB9-E499-4F6C-89C2-BFCC077A97D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91D52A7-208D-4B79-81D5-1141DE7D22E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DC092-AB3E-4E3E-8303-1B877CC0E1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8531185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36CAC83-9B68-4F3D-8672-218ABFD1A86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4616CA2-2650-44E5-BAAA-363C5C18581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82AE6-0C0D-4812-A646-87AAC63BA9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4007760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AA83CB3-2BFC-4F8F-8749-27E844AFA39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2FF64E8-E076-4564-A586-43995502D9C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7893F-3679-41E0-8B3F-D19A11EB43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731135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840F4AE-7E9B-4E21-B147-A2C681E8178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C94C6F2-69AC-442C-8C97-3F942CF9284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1D56E-F8DC-44A0-A0B4-FEF8B6B033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8961984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44C38A2-437B-4BA6-91C7-C2E492E8F554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770467"/>
            <a:ext cx="8086725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000" spc="-12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4198409"/>
            <a:ext cx="6921151" cy="16459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5">
            <a:extLst>
              <a:ext uri="{FF2B5EF4-FFF2-40B4-BE49-F238E27FC236}">
                <a16:creationId xmlns:a16="http://schemas.microsoft.com/office/drawing/2014/main" id="{979B388B-9EE5-4BC7-AD6C-44BA162F6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BA0EA-268F-4CD2-B925-7F5243F1ACCA}" type="datetime1">
              <a:rPr lang="en-US" altLang="en-US"/>
              <a:pPr>
                <a:defRPr/>
              </a:pPr>
              <a:t>3/14/19</a:t>
            </a:fld>
            <a:endParaRPr lang="en-US" altLang="en-US"/>
          </a:p>
        </p:txBody>
      </p:sp>
      <p:sp>
        <p:nvSpPr>
          <p:cNvPr id="6" name="Footer Placeholder 9">
            <a:extLst>
              <a:ext uri="{FF2B5EF4-FFF2-40B4-BE49-F238E27FC236}">
                <a16:creationId xmlns:a16="http://schemas.microsoft.com/office/drawing/2014/main" id="{9717E02D-8B5F-4AD0-85C1-A4CF8CEBB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0">
            <a:extLst>
              <a:ext uri="{FF2B5EF4-FFF2-40B4-BE49-F238E27FC236}">
                <a16:creationId xmlns:a16="http://schemas.microsoft.com/office/drawing/2014/main" id="{4F4E61C4-2AEB-422D-AE79-A4646D273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D43FA-AC4F-4D93-90F8-9BC3659167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50838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8637" y="712594"/>
            <a:ext cx="8086725" cy="2898708"/>
          </a:xfrm>
          <a:noFill/>
        </p:spPr>
        <p:txBody>
          <a:bodyPr anchor="b">
            <a:noAutofit/>
          </a:bodyPr>
          <a:lstStyle>
            <a:lvl1pPr algn="ctr">
              <a:lnSpc>
                <a:spcPct val="80000"/>
              </a:lnSpc>
              <a:defRPr sz="8000" spc="-12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8638" y="3897565"/>
            <a:ext cx="8086724" cy="164592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648D4B1B-E64C-439E-AF66-7B891141F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2311C-632F-4BB4-9E87-BA72DA82B02D}" type="datetime1">
              <a:rPr lang="en-US" altLang="en-US"/>
              <a:pPr>
                <a:defRPr/>
              </a:pPr>
              <a:t>3/14/19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E4732858-8FAF-45D9-8331-96688ACC8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6125690E-BBB6-45E6-B9F4-79DA455EA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746B4-ECBA-4C07-98E1-E2F1417878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38233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</p:spPr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4" name="Content Placeholder 22"/>
          <p:cNvSpPr>
            <a:spLocks noGrp="1"/>
          </p:cNvSpPr>
          <p:nvPr>
            <p:ph sz="quarter" idx="11"/>
          </p:nvPr>
        </p:nvSpPr>
        <p:spPr>
          <a:xfrm>
            <a:off x="123825" y="1241652"/>
            <a:ext cx="8897938" cy="52244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096EBA56-5B81-4A61-9106-DF0217E0BE9F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DDE8F-7662-4C6A-85B6-78ACBA174802}" type="datetime1">
              <a:rPr lang="en-US" altLang="en-US"/>
              <a:pPr>
                <a:defRPr/>
              </a:pPr>
              <a:t>3/14/19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D2AEBF35-E9A8-478F-99C6-75E85CF92BB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74FECE8A-1CB0-4EBC-B8DE-84673D3B44C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9E7D4-3611-4937-BE1B-D3C370BE2E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862902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8" y="767419"/>
            <a:ext cx="8085582" cy="3355848"/>
          </a:xfrm>
          <a:solidFill>
            <a:schemeClr val="bg1"/>
          </a:solidFill>
        </p:spPr>
        <p:txBody>
          <a:bodyPr anchor="b"/>
          <a:lstStyle>
            <a:lvl1pPr>
              <a:lnSpc>
                <a:spcPct val="80000"/>
              </a:lnSpc>
              <a:defRPr sz="8000" b="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4187275"/>
            <a:ext cx="6919722" cy="1645920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7C5B8E-D03E-4B3E-917D-7F33FB8CF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3D09A-11EC-4AFB-AB4E-9B8020420D61}" type="datetime1">
              <a:rPr lang="en-US" altLang="en-US"/>
              <a:pPr>
                <a:defRPr/>
              </a:pPr>
              <a:t>3/14/19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04E7C2-B34A-48CF-B562-2AE4DC344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F87753D1-A104-490A-A041-87C59837D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D0722-E7A2-475C-B30E-2360816801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912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08E948F-ED37-4068-9F16-9E67505D15B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CF2122A-87FD-420E-AE10-3DB1CD85C91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6AAF50-49AA-4C46-84C3-9E6309E479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7880145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8798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603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4094B4-85EE-40BC-B1D8-11E00C528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639F1-2164-4419-BFBB-EB15E7DE3EA4}" type="datetime1">
              <a:rPr lang="en-US" altLang="en-US"/>
              <a:pPr>
                <a:defRPr/>
              </a:pPr>
              <a:t>3/14/19</a:t>
            </a:fld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9F1C2C-C963-4737-AF13-0664FCC21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7B7BEF75-9E8B-4561-AD13-FF85E1197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BDBF9-7D7F-4D1F-8B6D-50EA2E51349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975495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798" y="1197209"/>
            <a:ext cx="4271962" cy="7234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8798" y="2029968"/>
            <a:ext cx="4271962" cy="423105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1603" y="1194345"/>
            <a:ext cx="4271962" cy="72237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1603" y="2025216"/>
            <a:ext cx="4271962" cy="4235809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C2F9A3AE-826B-4993-AC13-1F61F3D69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FDDCB-8C78-4D5C-B31F-FF70E30A14FD}" type="datetime1">
              <a:rPr lang="en-US" altLang="en-US"/>
              <a:pPr>
                <a:defRPr/>
              </a:pPr>
              <a:t>3/14/19</a:t>
            </a:fld>
            <a:endParaRPr lang="en-US" altLang="en-US"/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636DED45-40D3-4479-93D6-BF4F286C7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7">
            <a:extLst>
              <a:ext uri="{FF2B5EF4-FFF2-40B4-BE49-F238E27FC236}">
                <a16:creationId xmlns:a16="http://schemas.microsoft.com/office/drawing/2014/main" id="{3603335E-3B66-47CF-AD72-D2FD7A517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EF4A7-3448-4F5A-864E-6882FE1E69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212660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22EF5D8A-4B5F-41BE-9B62-89F3BE49A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FDE1A-99F8-4ACE-A05F-9FE7E4BB4313}" type="datetime1">
              <a:rPr lang="en-US" altLang="en-US"/>
              <a:pPr>
                <a:defRPr/>
              </a:pPr>
              <a:t>3/14/19</a:t>
            </a:fld>
            <a:endParaRPr lang="en-US" altLang="en-US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B01C2692-38FF-4D73-BC6C-E59D7A536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919D6FD7-D000-4055-B9E9-D2B26F524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A5672-5AEA-48C7-AAC6-71C12DD7FD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163944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C31CD0CD-12A2-492D-A523-EEC3B19770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FA146-7174-4AD8-9EE1-4B5971CA97D2}" type="datetime1">
              <a:rPr lang="en-US" altLang="en-US"/>
              <a:pPr>
                <a:defRPr/>
              </a:pPr>
              <a:t>3/14/19</a:t>
            </a:fld>
            <a:endParaRPr lang="en-US" altLang="en-US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AB7CB910-1DC6-44D7-A8D4-E71CB6C93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C8B04BC9-0DD7-48B6-84E5-B1A584DB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99806-EB0A-4AD4-8A87-856377E02E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253935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5E10023-2D60-47D7-8147-7F3ADDA8312D}"/>
              </a:ext>
            </a:extLst>
          </p:cNvPr>
          <p:cNvSpPr/>
          <p:nvPr/>
        </p:nvSpPr>
        <p:spPr>
          <a:xfrm>
            <a:off x="5715000" y="0"/>
            <a:ext cx="3429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96053" y="542282"/>
            <a:ext cx="253746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762000"/>
            <a:ext cx="4572000" cy="457200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6987" y="2511813"/>
            <a:ext cx="254889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7">
            <a:extLst>
              <a:ext uri="{FF2B5EF4-FFF2-40B4-BE49-F238E27FC236}">
                <a16:creationId xmlns:a16="http://schemas.microsoft.com/office/drawing/2014/main" id="{A1092EEC-0FB1-4084-B5B3-C9C1C403F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43EDB-60B7-4152-A12C-AF8E921D573F}" type="datetime1">
              <a:rPr lang="en-US" altLang="en-US"/>
              <a:pPr>
                <a:defRPr/>
              </a:pPr>
              <a:t>3/14/19</a:t>
            </a:fld>
            <a:endParaRPr lang="en-US" altLang="en-US"/>
          </a:p>
        </p:txBody>
      </p:sp>
      <p:sp>
        <p:nvSpPr>
          <p:cNvPr id="7" name="Footer Placeholder 9">
            <a:extLst>
              <a:ext uri="{FF2B5EF4-FFF2-40B4-BE49-F238E27FC236}">
                <a16:creationId xmlns:a16="http://schemas.microsoft.com/office/drawing/2014/main" id="{F335429D-457F-47C4-AAC4-5BBF5F276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10">
            <a:extLst>
              <a:ext uri="{FF2B5EF4-FFF2-40B4-BE49-F238E27FC236}">
                <a16:creationId xmlns:a16="http://schemas.microsoft.com/office/drawing/2014/main" id="{5076365A-12B1-459A-843C-83851457D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E13A6-4C11-4E4B-86B7-B3712CD064C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313714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918" y="5418668"/>
            <a:ext cx="8085582" cy="613283"/>
          </a:xfrm>
        </p:spPr>
        <p:txBody>
          <a:bodyPr anchor="b"/>
          <a:lstStyle>
            <a:lvl1pPr>
              <a:lnSpc>
                <a:spcPct val="85000"/>
              </a:lnSpc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rtlCol="0">
            <a:normAutofit/>
          </a:bodyPr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rgbClr val="4D4D4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92" y="6031951"/>
            <a:ext cx="6922008" cy="411184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7">
            <a:extLst>
              <a:ext uri="{FF2B5EF4-FFF2-40B4-BE49-F238E27FC236}">
                <a16:creationId xmlns:a16="http://schemas.microsoft.com/office/drawing/2014/main" id="{3E436E4C-68BA-4FEB-8DD1-42A08BE3E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B2E64E0-91A6-4341-AF97-8B6659EF722D}" type="datetime1">
              <a:rPr lang="en-US" altLang="en-US"/>
              <a:pPr>
                <a:defRPr/>
              </a:pPr>
              <a:t>3/14/19</a:t>
            </a:fld>
            <a:endParaRPr lang="en-US" altLang="en-US"/>
          </a:p>
        </p:txBody>
      </p:sp>
      <p:sp>
        <p:nvSpPr>
          <p:cNvPr id="6" name="Footer Placeholder 8">
            <a:extLst>
              <a:ext uri="{FF2B5EF4-FFF2-40B4-BE49-F238E27FC236}">
                <a16:creationId xmlns:a16="http://schemas.microsoft.com/office/drawing/2014/main" id="{8DB4C92C-2A3A-440E-BC1E-C6EA75B97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prstClr val="white">
                    <a:alpha val="75000"/>
                  </a:prst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7AFFD7FF-3883-4F2F-9FE8-E66202A2D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07AB625-087C-44A6-884B-282C104845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07884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744BA656-8287-4B6E-B96D-0BA0D66B7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DFA8D-386D-4B76-AC2F-C38846359A91}" type="datetime1">
              <a:rPr lang="en-US" altLang="en-US"/>
              <a:pPr>
                <a:defRPr/>
              </a:pPr>
              <a:t>3/14/19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8B4398BE-FACD-4E07-BFB7-14F60FEFA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8AB54B01-9C9C-480E-B0FD-77E32BBEB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D5314-B7DF-40CC-94A6-D38A1A485C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666965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695325"/>
            <a:ext cx="1971675" cy="4800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4" y="714376"/>
            <a:ext cx="5800725" cy="5400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D77AAA9F-55F9-4A67-ABDE-954011C22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48B7F-D296-4AFE-B67E-954AAF4A6903}" type="datetime1">
              <a:rPr lang="en-US" altLang="en-US"/>
              <a:pPr>
                <a:defRPr/>
              </a:pPr>
              <a:t>3/14/19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67A23857-23D0-49FC-B4EB-414C6F905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922B6A0F-53C0-46C5-AA33-DBA45366E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A8343-56FB-4F44-85B0-E596133E513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419314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2887A6D8-27C4-4F7D-BC68-BAEF54C7AA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B4EAFD9C-9B73-43F5-8DD5-B29532B0FBA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623E4A29-FD76-4532-956E-4428BC54FD0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CCA8D6D-AF6F-4D3A-B75B-BB85D74E543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977A0289-D7F4-45FF-B4EC-38DA1A50522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2238F6D-D67C-47B9-973E-B7F5B5AED77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A122E4E6-7814-4E6C-9975-50E2DF03DF0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5272745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476F1F3-02F5-46D0-86B8-9035A7E6158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0557C43-74E2-4B3D-9E53-3273A403918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222B8-A952-4B6E-A12E-5F9233E955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003197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9F109693-0249-41A3-9F50-E65F9836864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FE7734D2-ACBB-46E0-A232-AD426BE910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E60853-3375-497B-B7D1-7DED7CCC438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5136353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0757DE5-1858-4BE0-8C15-74439104814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7384826-E265-47AE-842B-7BDA8E643DF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3F670-EFAF-4C2B-9B2C-6E5B4E0839E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6425601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95E9C6DE-60F1-46F1-A45B-7F5E183EE60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689EB27-8AED-4432-9E4C-D7DDF89E8A2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5113B-5C81-4279-8687-1D0767A119C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9216759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40519E5-805C-4CDD-9117-49033E23269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8216340D-0194-4400-9473-09B51C5587E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5FC4E-DC0E-4C64-B4D3-F374FD1DB7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8181448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C742925A-422F-4321-BED7-E08A6435F2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1588CC15-0363-400E-B207-D866BFE37DA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B9F223-FEC0-4785-94BF-628C4A62583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7748726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904EBDDF-13FF-435C-A43C-982F9102007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37D7C21-8070-418F-91C1-38CFD3D3BFB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CF989-BF2C-41DA-BA24-78C68385E4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6093814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04BB0B8-D828-4170-B741-67DA49DB419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2EAE54F-C426-4E51-A96C-BF2857FF50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9769CE-8A40-42C1-8195-0663047EAC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1222451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36DB2B1-9C7A-463D-A4E4-9FDA43A4080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79A31C8-6631-4A7F-B4F3-B7EF42FC549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F3399-43DB-4D00-837D-8319E3BB33B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6319294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5239A47-7DA0-4FDD-9A4D-701226F4018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6AADCF7-484B-4D83-A40D-8881B0C4722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901EC-97D8-4748-A135-D9E87114A1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1295019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91072EA-AD8A-474B-AE7F-EE3109CAC77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67D92CE-BF71-40F8-8DBE-E8AD2AC7BB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8314D-A68E-46F3-9982-741D8BF84F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7732080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25EF91E9-E30A-4E29-8A3A-601DF181FE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914400 h 1000"/>
              <a:gd name="T2" fmla="*/ 0 w 1000"/>
              <a:gd name="T3" fmla="*/ 0 h 1000"/>
              <a:gd name="T4" fmla="*/ 82296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A86E2EC9-F45F-4868-BB46-25449245503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206157A4-4087-4EA9-BFFA-C560D18C606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A59E415-2247-4CCE-80F0-F1C022E71A4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2FB1802-4D0F-4107-B091-1421C6B36E9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12FC6637-E3B6-4946-B974-5036AB4EF43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17C709ED-1809-4508-81B1-66420EB31CB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860912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8B93F1F3-721C-44A8-BBDC-BABA43CC76C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34026986-6952-48D0-93DE-0A5D45FCF40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79EF5C-C746-4084-8A0D-12DD977AB7F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9343468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A2742CB-113B-4EC7-AEA4-65C44D32492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4B3E3CE-A734-4ECC-A9B2-6C2E37A2471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6DB1E2-5C4D-43BA-9A27-498C4894506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2394992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C4CBF4C-7AA9-42D1-A152-33BCB2FBD01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E03310A-0F0C-4502-B00B-913692A6DB7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B4BCAF-EC0F-4418-A74A-F854FA855E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5640689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D9C446-35A7-4333-AC11-3823BEA1D02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0CA9589-32E6-493C-8F38-8CA6AD12012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11BA4-4ECA-40CD-88F7-6F1731725A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9929128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AD1540CB-3BEC-419F-8AAE-5DBEFA024D0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21099A1-88E8-4C36-A8DD-28A45DFCA6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42AA1-71E7-4692-95BA-C075EA0F3B7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1977572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FF4E392C-4E5D-4951-91CC-48C40A87810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E9EAD829-6014-48DC-84C7-0BE0607E7FF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62FD97-4012-4256-BF19-5355C0446F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8425582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04BEFC0A-46C6-44DE-BF47-28D44E6C781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932A6C0D-91F6-40FD-88E8-1C3DDCB8D4D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7A91B-A9A9-4391-8F28-B2E590DD58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7777261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EC23308-AEEB-44EE-803E-EDD38D3E244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761A25F-F7C7-4E9B-84EA-AD7EDF9EC22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3CA87-2F3E-4462-AC7F-63534264B2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0110084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3F02D08-D72E-4A5F-96DF-A249ED8AB1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1A63210-7864-45A1-A393-F999C7DCF3A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1CF878-12F1-49B7-82AD-C139EF52FB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8522417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55AFCBA-9BB6-46C3-8012-28507B216E5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EB1A8B2-F0B2-4447-B1A9-D0FE95C08E7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E50F2C-4517-486A-818B-FCF49E2AD6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2073086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A0E6504-3B5B-4F5A-90B1-80BACDD446D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0EFBA7C-5D81-452B-B560-4E62E27E28E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DE33D5-8EB6-4778-A128-C051EF5E59D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459931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75BCD08E-B313-4295-A258-151D0B0503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2BB9CE3F-0359-403B-8352-6E11FDE578C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E64830-CC28-4849-8159-ACD7D046E8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4821984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5FE02924-45E4-4918-B3FF-0E6F083B60C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2999D21-D060-4ECD-B7AA-F34F85C076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0971E6D-01B7-4BE5-AAAD-05391CABBD3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C9D9E6-C28D-4F8C-A986-79B2143B8E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509744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1600EBE-B4B1-4995-BD15-BE0F82F74E6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0DC8029-7ABF-4A58-A2A3-F35CAAF5B59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207CB-BDD6-488D-A331-B64B83D4EA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0908853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04DDAF3-9579-47B7-B9A2-FC337442092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3FD3299B-E937-486A-9662-F14DF5A859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72879D-C080-47A0-A964-A97D252BA8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1282405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FB26F74-8F47-4420-A1AC-0C32AD401D4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7DDFA1D-2D56-4966-959E-C688330707E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ED47E-278E-4E7E-B460-614D702676D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1110280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DBEC1E06-769C-4EFA-B7D0-24C5AF43B6B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10C2394F-DD4D-4034-8B3A-33F62E82FAD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FF72E9-663F-40D2-9E69-C73ABB695A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4815095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DD8AFF11-5DF3-4560-876D-1260AC1E381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A4BB40DA-B67C-4E1D-9AC7-A70342B8A1F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E088F1-B3FE-40CE-B08D-FD7FDD1250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7430327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4E12B0A5-89CC-43F0-ACC7-202BB1DCEEE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B8300DFC-5EB2-411A-8306-31085C95C04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F49767-4D97-4666-A73C-F52DFBBE03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6905507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37FC07-A6CA-4CC5-A004-03DEBE765F5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9FB6611-311F-4D4A-87D2-3EFF4492F32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B6BA9-94CE-490D-AE7E-16B1D500E1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2157887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4568D17-F63F-4293-8371-DA6AEC04D1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074389A-25F3-467C-BADC-53877CE66DA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681093-0685-4F42-AC6D-B237153519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8973631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CA85752-F5FC-452C-BCA1-377DF87B9CE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96E9542-04A0-4428-ADE3-0398352E904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950137-A22C-447C-899D-4C78771FF0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527122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3D42EDF-70BC-45DE-99FB-D1DC5BB4245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70F3C65-A142-41EB-A3AE-008CC705051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5AE56-10B6-4E9B-AF09-C36EF1DA3FA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2069140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C434729-4F74-4A56-AD48-D5604865665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079280C-E432-4D50-AEFD-6BA2CCFEF9D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9995E9-DAE5-447C-8A48-25403725AA3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011767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47F8AE3-2497-4FC3-8986-6F23C222140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E00BB40-D489-43E6-A666-3D654B6EA20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47778E-6B36-4E62-B6BC-050BA521CD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8025151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8BF136DB-BBD4-4C7B-A8A2-98A3516020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C4ED3E9-9A8F-4A8C-9B60-B7AB55EF2C7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B66E7C9-2BD3-4C65-8EB7-E45688FA398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A62D1695-0483-4129-8DD6-FA26C955B6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789584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F0C09A6-627D-4021-B7B7-F79AC5CB312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C31EB10-E920-4C85-8B95-3D0C4BE0A88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D56B5F7F-5102-47D9-A828-613CB31D95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880041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94F944A-D680-4E84-8B16-2B25B39AE8C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F0C4DE2-683A-4AA2-9234-ADBD5B3E55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555D25A1-161A-468F-9D27-91E14E7EB8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643901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7498BBC-ADAC-4076-97EB-07F5B53D7D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FEA0EE7-41F7-4169-A409-DC686D06269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DB0F07FC-5D87-4D4C-B23A-0120074409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862307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861F31CA-30FD-420A-9FAD-225B947B09C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90BCD6CB-3E50-4A94-8A94-B977869A1B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34F206CC-0712-4007-B62A-DD0BE2FB4F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932618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3DEE6607-2E52-46E1-B05B-EF5E8925C49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41712796-5DF8-4D8B-BBB0-C73B34063A0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560F2A62-5BE9-4C28-89D6-67DBC6CD4B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089407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EC4511D9-98FB-49BC-AC1D-042C9E34C25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ED43D1F-5203-42C8-A7C0-CB64D5178BC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FC495686-C1C6-4A83-9844-3025D2A0D7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164055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51814E5-9FF2-42D0-B39F-B9862FCDD6F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86FE0CD-7445-41D9-8C1F-E71E1D34A1A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8F020C18-BA29-4579-862E-1E3D9EB8B9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72978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DD3EF48-208E-4BEB-914A-672A2E1164E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00DE9B3-D11D-490F-B930-15FDED4C7DE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E1721-0AB3-4070-A572-4A260012E1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5644032"/>
      </p:ext>
    </p:extLst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591113D-84DC-423A-B8E0-B4C9264DAAC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A6ADEC53-FE79-44DD-B3E8-72201684CDC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805F4F00-4AE8-48F6-A57A-7F70533D76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616198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1E1E595-BC9D-4CC5-AD56-B5672E6A986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BE2CAD7-C731-4750-8D10-140F75F7B64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AAEEA200-7199-4F38-A59D-98F723B4CA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698177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64BC054-B0A2-4F18-8943-6DC3544EC85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9BDF1D5-5A68-46DC-96F7-CF99B252999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9F037E4D-B80D-4EA9-829E-176A18FBD0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614297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A839CD2-89E2-4B17-811B-DDAC9A1F751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9AB8F82-5092-4CE8-A219-17FEEB113E7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97E99458-247C-4297-A747-B759FA0522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423293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AD78F4E3-BB1B-4BCD-8DA2-5440DC599F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1E64F9C0-E1F3-433F-87BE-95DA61AF9D19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D3C5BFEE-0C45-407B-A760-2FD61EF7902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8B7940BC-C605-4C65-8D8C-287E9EB829A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68933335-BAE0-452F-B340-F0DCCCFCEFC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BCABCEDE-15B1-409A-9163-85E6F2AA304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EA50C7A2-41DA-4020-899D-213E6DB6D8C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3455293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106473D-3728-4354-8846-80EF46DF8CC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64B75E9-312D-4294-8225-D7DA4BA74E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70966882-3CDB-42A2-80DB-64BAFA5229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930524"/>
      </p:ext>
    </p:extLst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2EDCEEE-74A9-4FF2-9FFD-45B2895C13D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1F71686-462E-4D6A-9C36-CDF8D349A64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0F1FB1F-B896-4AA6-A031-40DEF3A14E6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6913001"/>
      </p:ext>
    </p:extLst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E492A5E8-A078-44A8-8769-DB86362E200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E72FB99-3AD6-42A1-B01A-D145D691047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B5B05BB8-97F4-4B45-89D5-475C00F499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3875253"/>
      </p:ext>
    </p:extLst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E957A6FD-433A-4F54-B555-E68AA2C49CB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40905DF1-2118-4603-B279-E2814E53D09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68795AF-2E9F-435B-9508-B4298DE64A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535111"/>
      </p:ext>
    </p:extLst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FD10F82B-2100-4E2A-B2B8-E7555FA45F7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A5D288AE-1632-46CB-A9A1-584750AF498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A2ABA08-E852-421F-86CC-6AF6F2C217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631622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07.xml"/><Relationship Id="rId7" Type="http://schemas.openxmlformats.org/officeDocument/2006/relationships/slideLayout" Target="../slideLayouts/slideLayout111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6.xml"/><Relationship Id="rId1" Type="http://schemas.openxmlformats.org/officeDocument/2006/relationships/slideLayout" Target="../slideLayouts/slideLayout105.xml"/><Relationship Id="rId6" Type="http://schemas.openxmlformats.org/officeDocument/2006/relationships/slideLayout" Target="../slideLayouts/slideLayout110.xml"/><Relationship Id="rId11" Type="http://schemas.openxmlformats.org/officeDocument/2006/relationships/slideLayout" Target="../slideLayouts/slideLayout115.xml"/><Relationship Id="rId5" Type="http://schemas.openxmlformats.org/officeDocument/2006/relationships/slideLayout" Target="../slideLayouts/slideLayout109.xml"/><Relationship Id="rId10" Type="http://schemas.openxmlformats.org/officeDocument/2006/relationships/slideLayout" Target="../slideLayouts/slideLayout114.xml"/><Relationship Id="rId4" Type="http://schemas.openxmlformats.org/officeDocument/2006/relationships/slideLayout" Target="../slideLayouts/slideLayout108.xml"/><Relationship Id="rId9" Type="http://schemas.openxmlformats.org/officeDocument/2006/relationships/slideLayout" Target="../slideLayouts/slideLayout113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18.xml"/><Relationship Id="rId7" Type="http://schemas.openxmlformats.org/officeDocument/2006/relationships/slideLayout" Target="../slideLayouts/slideLayout122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7.xml"/><Relationship Id="rId1" Type="http://schemas.openxmlformats.org/officeDocument/2006/relationships/slideLayout" Target="../slideLayouts/slideLayout116.xml"/><Relationship Id="rId6" Type="http://schemas.openxmlformats.org/officeDocument/2006/relationships/slideLayout" Target="../slideLayouts/slideLayout121.xml"/><Relationship Id="rId11" Type="http://schemas.openxmlformats.org/officeDocument/2006/relationships/slideLayout" Target="../slideLayouts/slideLayout126.xml"/><Relationship Id="rId5" Type="http://schemas.openxmlformats.org/officeDocument/2006/relationships/slideLayout" Target="../slideLayouts/slideLayout120.xml"/><Relationship Id="rId10" Type="http://schemas.openxmlformats.org/officeDocument/2006/relationships/slideLayout" Target="../slideLayouts/slideLayout125.xml"/><Relationship Id="rId4" Type="http://schemas.openxmlformats.org/officeDocument/2006/relationships/slideLayout" Target="../slideLayouts/slideLayout119.xml"/><Relationship Id="rId9" Type="http://schemas.openxmlformats.org/officeDocument/2006/relationships/slideLayout" Target="../slideLayouts/slideLayout124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4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29.xml"/><Relationship Id="rId7" Type="http://schemas.openxmlformats.org/officeDocument/2006/relationships/slideLayout" Target="../slideLayouts/slideLayout133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8.xml"/><Relationship Id="rId1" Type="http://schemas.openxmlformats.org/officeDocument/2006/relationships/slideLayout" Target="../slideLayouts/slideLayout127.xml"/><Relationship Id="rId6" Type="http://schemas.openxmlformats.org/officeDocument/2006/relationships/slideLayout" Target="../slideLayouts/slideLayout132.xml"/><Relationship Id="rId11" Type="http://schemas.openxmlformats.org/officeDocument/2006/relationships/slideLayout" Target="../slideLayouts/slideLayout137.xml"/><Relationship Id="rId5" Type="http://schemas.openxmlformats.org/officeDocument/2006/relationships/slideLayout" Target="../slideLayouts/slideLayout131.xml"/><Relationship Id="rId10" Type="http://schemas.openxmlformats.org/officeDocument/2006/relationships/slideLayout" Target="../slideLayouts/slideLayout136.xml"/><Relationship Id="rId4" Type="http://schemas.openxmlformats.org/officeDocument/2006/relationships/slideLayout" Target="../slideLayouts/slideLayout130.xml"/><Relationship Id="rId9" Type="http://schemas.openxmlformats.org/officeDocument/2006/relationships/slideLayout" Target="../slideLayouts/slideLayout135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0.xml"/><Relationship Id="rId7" Type="http://schemas.openxmlformats.org/officeDocument/2006/relationships/slideLayout" Target="../slideLayouts/slideLayout144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9.xml"/><Relationship Id="rId1" Type="http://schemas.openxmlformats.org/officeDocument/2006/relationships/slideLayout" Target="../slideLayouts/slideLayout138.xml"/><Relationship Id="rId6" Type="http://schemas.openxmlformats.org/officeDocument/2006/relationships/slideLayout" Target="../slideLayouts/slideLayout143.xml"/><Relationship Id="rId11" Type="http://schemas.openxmlformats.org/officeDocument/2006/relationships/slideLayout" Target="../slideLayouts/slideLayout148.xml"/><Relationship Id="rId5" Type="http://schemas.openxmlformats.org/officeDocument/2006/relationships/slideLayout" Target="../slideLayouts/slideLayout142.xml"/><Relationship Id="rId10" Type="http://schemas.openxmlformats.org/officeDocument/2006/relationships/slideLayout" Target="../slideLayouts/slideLayout147.xml"/><Relationship Id="rId4" Type="http://schemas.openxmlformats.org/officeDocument/2006/relationships/slideLayout" Target="../slideLayouts/slideLayout141.xml"/><Relationship Id="rId9" Type="http://schemas.openxmlformats.org/officeDocument/2006/relationships/slideLayout" Target="../slideLayouts/slideLayout146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6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1.xml"/><Relationship Id="rId7" Type="http://schemas.openxmlformats.org/officeDocument/2006/relationships/slideLayout" Target="../slideLayouts/slideLayout155.xml"/><Relationship Id="rId12" Type="http://schemas.openxmlformats.org/officeDocument/2006/relationships/slideLayout" Target="../slideLayouts/slideLayout160.xml"/><Relationship Id="rId2" Type="http://schemas.openxmlformats.org/officeDocument/2006/relationships/slideLayout" Target="../slideLayouts/slideLayout150.xml"/><Relationship Id="rId1" Type="http://schemas.openxmlformats.org/officeDocument/2006/relationships/slideLayout" Target="../slideLayouts/slideLayout149.xml"/><Relationship Id="rId6" Type="http://schemas.openxmlformats.org/officeDocument/2006/relationships/slideLayout" Target="../slideLayouts/slideLayout154.xml"/><Relationship Id="rId11" Type="http://schemas.openxmlformats.org/officeDocument/2006/relationships/slideLayout" Target="../slideLayouts/slideLayout159.xml"/><Relationship Id="rId5" Type="http://schemas.openxmlformats.org/officeDocument/2006/relationships/slideLayout" Target="../slideLayouts/slideLayout153.xml"/><Relationship Id="rId10" Type="http://schemas.openxmlformats.org/officeDocument/2006/relationships/slideLayout" Target="../slideLayouts/slideLayout158.xml"/><Relationship Id="rId4" Type="http://schemas.openxmlformats.org/officeDocument/2006/relationships/slideLayout" Target="../slideLayouts/slideLayout152.xml"/><Relationship Id="rId9" Type="http://schemas.openxmlformats.org/officeDocument/2006/relationships/slideLayout" Target="../slideLayouts/slideLayout15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slideLayout" Target="../slideLayouts/slideLayout81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Relationship Id="rId1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slideLayout" Target="../slideLayouts/slideLayout93.xml"/><Relationship Id="rId2" Type="http://schemas.openxmlformats.org/officeDocument/2006/relationships/slideLayout" Target="../slideLayouts/slideLayout83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Relationship Id="rId14" Type="http://schemas.openxmlformats.org/officeDocument/2006/relationships/image" Target="../media/image1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96.xml"/><Relationship Id="rId7" Type="http://schemas.openxmlformats.org/officeDocument/2006/relationships/slideLayout" Target="../slideLayouts/slideLayout100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5.xml"/><Relationship Id="rId1" Type="http://schemas.openxmlformats.org/officeDocument/2006/relationships/slideLayout" Target="../slideLayouts/slideLayout94.xml"/><Relationship Id="rId6" Type="http://schemas.openxmlformats.org/officeDocument/2006/relationships/slideLayout" Target="../slideLayouts/slideLayout99.xml"/><Relationship Id="rId11" Type="http://schemas.openxmlformats.org/officeDocument/2006/relationships/slideLayout" Target="../slideLayouts/slideLayout104.xml"/><Relationship Id="rId5" Type="http://schemas.openxmlformats.org/officeDocument/2006/relationships/slideLayout" Target="../slideLayouts/slideLayout98.xml"/><Relationship Id="rId10" Type="http://schemas.openxmlformats.org/officeDocument/2006/relationships/slideLayout" Target="../slideLayouts/slideLayout103.xml"/><Relationship Id="rId4" Type="http://schemas.openxmlformats.org/officeDocument/2006/relationships/slideLayout" Target="../slideLayouts/slideLayout97.xml"/><Relationship Id="rId9" Type="http://schemas.openxmlformats.org/officeDocument/2006/relationships/slideLayout" Target="../slideLayouts/slideLayout10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46C694A2-54AD-4FF4-B2F2-81DC9923BC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67170251-7E76-4FFB-A952-1B83F887B1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4894F77-4824-1C4D-B980-C0F4BA1A550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57C535B2-C077-3C46-A187-4CBEF0169A1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A1792FE-B979-4B8F-8C52-F1BB9B0ADA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2C65365F-97EB-416E-A484-DA52A7C341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E86820B6-8C54-40C0-B059-C65ADA4BF7C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02" r:id="rId1"/>
    <p:sldLayoutId id="2147485259" r:id="rId2"/>
    <p:sldLayoutId id="2147485260" r:id="rId3"/>
    <p:sldLayoutId id="2147485261" r:id="rId4"/>
    <p:sldLayoutId id="2147485262" r:id="rId5"/>
    <p:sldLayoutId id="2147485263" r:id="rId6"/>
    <p:sldLayoutId id="2147485264" r:id="rId7"/>
    <p:sldLayoutId id="2147485265" r:id="rId8"/>
    <p:sldLayoutId id="2147485266" r:id="rId9"/>
    <p:sldLayoutId id="2147485267" r:id="rId10"/>
    <p:sldLayoutId id="2147485268" r:id="rId11"/>
    <p:sldLayoutId id="2147485269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1026">
            <a:extLst>
              <a:ext uri="{FF2B5EF4-FFF2-40B4-BE49-F238E27FC236}">
                <a16:creationId xmlns:a16="http://schemas.microsoft.com/office/drawing/2014/main" id="{F98AD535-8152-924E-99FA-19353090BB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44387" name="Rectangle 1027">
            <a:extLst>
              <a:ext uri="{FF2B5EF4-FFF2-40B4-BE49-F238E27FC236}">
                <a16:creationId xmlns:a16="http://schemas.microsoft.com/office/drawing/2014/main" id="{9FCBF52E-CAB0-D64A-9D75-52CA79E470F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8BB64C7-BC04-0845-BB89-18968FA3BBF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E8E5E69A-B874-2D4E-B0E7-BFD5A274869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6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14183B8-1739-904D-B082-0E0EA2D1C07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44390" name="Line 1032">
            <a:extLst>
              <a:ext uri="{FF2B5EF4-FFF2-40B4-BE49-F238E27FC236}">
                <a16:creationId xmlns:a16="http://schemas.microsoft.com/office/drawing/2014/main" id="{24E9122A-CADE-7A45-998E-ECA88F46B13F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391" name="Line 1033">
            <a:extLst>
              <a:ext uri="{FF2B5EF4-FFF2-40B4-BE49-F238E27FC236}">
                <a16:creationId xmlns:a16="http://schemas.microsoft.com/office/drawing/2014/main" id="{08E24FD8-CF51-1643-8D38-33809893AEE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281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377" r:id="rId1"/>
    <p:sldLayoutId id="2147485378" r:id="rId2"/>
    <p:sldLayoutId id="2147485379" r:id="rId3"/>
    <p:sldLayoutId id="2147485380" r:id="rId4"/>
    <p:sldLayoutId id="2147485381" r:id="rId5"/>
    <p:sldLayoutId id="2147485382" r:id="rId6"/>
    <p:sldLayoutId id="2147485383" r:id="rId7"/>
    <p:sldLayoutId id="2147485384" r:id="rId8"/>
    <p:sldLayoutId id="2147485385" r:id="rId9"/>
    <p:sldLayoutId id="2147485386" r:id="rId10"/>
    <p:sldLayoutId id="2147485387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1026">
            <a:extLst>
              <a:ext uri="{FF2B5EF4-FFF2-40B4-BE49-F238E27FC236}">
                <a16:creationId xmlns:a16="http://schemas.microsoft.com/office/drawing/2014/main" id="{3135AEEB-38CE-0E4E-BAE1-22388987094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78851" name="Rectangle 1027">
            <a:extLst>
              <a:ext uri="{FF2B5EF4-FFF2-40B4-BE49-F238E27FC236}">
                <a16:creationId xmlns:a16="http://schemas.microsoft.com/office/drawing/2014/main" id="{6616D9E3-AE7D-5348-8E30-363BDCF2EDC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E67F364-CA76-BE48-AC17-287423C9448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AE1A2D04-524E-7B4B-B613-E5F9A4C89A6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latin typeface="Garamond" pitchFamily="18" charset="0"/>
              </a:defRPr>
            </a:lvl1pPr>
          </a:lstStyle>
          <a:p>
            <a:pPr>
              <a:defRPr/>
            </a:pPr>
            <a:fld id="{472007ED-F662-FF41-8075-B23FB15CCE9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8854" name="Line 1032">
            <a:extLst>
              <a:ext uri="{FF2B5EF4-FFF2-40B4-BE49-F238E27FC236}">
                <a16:creationId xmlns:a16="http://schemas.microsoft.com/office/drawing/2014/main" id="{EF4903F2-36AA-2C43-AE44-07A7AAFC7AF5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8855" name="Line 1033">
            <a:extLst>
              <a:ext uri="{FF2B5EF4-FFF2-40B4-BE49-F238E27FC236}">
                <a16:creationId xmlns:a16="http://schemas.microsoft.com/office/drawing/2014/main" id="{E379FADA-762A-B44F-B320-C25DC3975CD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78856" name="Picture 7" descr="safari.png">
            <a:extLst>
              <a:ext uri="{FF2B5EF4-FFF2-40B4-BE49-F238E27FC236}">
                <a16:creationId xmlns:a16="http://schemas.microsoft.com/office/drawing/2014/main" id="{4E5EC37A-B72A-0649-A2DD-8ECE0C7B768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7222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415" r:id="rId1"/>
    <p:sldLayoutId id="2147485416" r:id="rId2"/>
    <p:sldLayoutId id="2147485417" r:id="rId3"/>
    <p:sldLayoutId id="2147485418" r:id="rId4"/>
    <p:sldLayoutId id="2147485419" r:id="rId5"/>
    <p:sldLayoutId id="2147485420" r:id="rId6"/>
    <p:sldLayoutId id="2147485421" r:id="rId7"/>
    <p:sldLayoutId id="2147485422" r:id="rId8"/>
    <p:sldLayoutId id="2147485423" r:id="rId9"/>
    <p:sldLayoutId id="2147485424" r:id="rId10"/>
    <p:sldLayoutId id="2147485425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1026">
            <a:extLst>
              <a:ext uri="{FF2B5EF4-FFF2-40B4-BE49-F238E27FC236}">
                <a16:creationId xmlns:a16="http://schemas.microsoft.com/office/drawing/2014/main" id="{9B531495-08CA-AD42-BE68-5054BA66D3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49859" name="Rectangle 1027">
            <a:extLst>
              <a:ext uri="{FF2B5EF4-FFF2-40B4-BE49-F238E27FC236}">
                <a16:creationId xmlns:a16="http://schemas.microsoft.com/office/drawing/2014/main" id="{C47FDF7A-45F6-8741-BD8C-A03CA76F6BF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6D1095C-EAEB-C44A-855F-3802B912145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8131E147-01D2-E54B-A83B-5F367EF1410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latin typeface="Garamond" pitchFamily="18" charset="0"/>
              </a:defRPr>
            </a:lvl1pPr>
          </a:lstStyle>
          <a:p>
            <a:pPr>
              <a:defRPr/>
            </a:pPr>
            <a:fld id="{C84789FF-BFD8-8B4E-B281-02AF34E6FD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49862" name="Line 1032">
            <a:extLst>
              <a:ext uri="{FF2B5EF4-FFF2-40B4-BE49-F238E27FC236}">
                <a16:creationId xmlns:a16="http://schemas.microsoft.com/office/drawing/2014/main" id="{6BC2560F-E80A-A74B-8450-49BC8EF4F5CF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9863" name="Line 1033">
            <a:extLst>
              <a:ext uri="{FF2B5EF4-FFF2-40B4-BE49-F238E27FC236}">
                <a16:creationId xmlns:a16="http://schemas.microsoft.com/office/drawing/2014/main" id="{33BDE1BA-CDE3-594C-B9E1-7F8D71FE4FA8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49864" name="Picture 7" descr="safari.png">
            <a:extLst>
              <a:ext uri="{FF2B5EF4-FFF2-40B4-BE49-F238E27FC236}">
                <a16:creationId xmlns:a16="http://schemas.microsoft.com/office/drawing/2014/main" id="{F93562FE-4097-4849-BA7C-FC968AE34F0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0607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19" r:id="rId1"/>
    <p:sldLayoutId id="2147485520" r:id="rId2"/>
    <p:sldLayoutId id="2147485521" r:id="rId3"/>
    <p:sldLayoutId id="2147485522" r:id="rId4"/>
    <p:sldLayoutId id="2147485523" r:id="rId5"/>
    <p:sldLayoutId id="2147485524" r:id="rId6"/>
    <p:sldLayoutId id="2147485525" r:id="rId7"/>
    <p:sldLayoutId id="2147485526" r:id="rId8"/>
    <p:sldLayoutId id="2147485527" r:id="rId9"/>
    <p:sldLayoutId id="2147485528" r:id="rId10"/>
    <p:sldLayoutId id="2147485529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38132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pic>
        <p:nvPicPr>
          <p:cNvPr id="8" name="Picture 7" descr="safari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79512" y="6453336"/>
            <a:ext cx="1080120" cy="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817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57" r:id="rId1"/>
    <p:sldLayoutId id="2147485558" r:id="rId2"/>
    <p:sldLayoutId id="2147485559" r:id="rId3"/>
    <p:sldLayoutId id="2147485560" r:id="rId4"/>
    <p:sldLayoutId id="2147485561" r:id="rId5"/>
    <p:sldLayoutId id="2147485562" r:id="rId6"/>
    <p:sldLayoutId id="2147485563" r:id="rId7"/>
    <p:sldLayoutId id="2147485564" r:id="rId8"/>
    <p:sldLayoutId id="2147485565" r:id="rId9"/>
    <p:sldLayoutId id="2147485566" r:id="rId10"/>
    <p:sldLayoutId id="2147485567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46C694A2-54AD-4FF4-B2F2-81DC9923BC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67170251-7E76-4FFB-A952-1B83F887B1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4894F77-4824-1C4D-B980-C0F4BA1A550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2C65365F-97EB-416E-A484-DA52A7C341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E86820B6-8C54-40C0-B059-C65ADA4BF7C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839174" y="6602413"/>
            <a:ext cx="2057400" cy="261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3FCFE49-F7D8-9F40-A47B-CD8F660E71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988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70" r:id="rId1"/>
    <p:sldLayoutId id="2147485571" r:id="rId2"/>
    <p:sldLayoutId id="2147485572" r:id="rId3"/>
    <p:sldLayoutId id="2147485573" r:id="rId4"/>
    <p:sldLayoutId id="2147485574" r:id="rId5"/>
    <p:sldLayoutId id="2147485575" r:id="rId6"/>
    <p:sldLayoutId id="2147485576" r:id="rId7"/>
    <p:sldLayoutId id="2147485577" r:id="rId8"/>
    <p:sldLayoutId id="2147485578" r:id="rId9"/>
    <p:sldLayoutId id="2147485579" r:id="rId10"/>
    <p:sldLayoutId id="2147485580" r:id="rId11"/>
    <p:sldLayoutId id="214748558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026">
            <a:extLst>
              <a:ext uri="{FF2B5EF4-FFF2-40B4-BE49-F238E27FC236}">
                <a16:creationId xmlns:a16="http://schemas.microsoft.com/office/drawing/2014/main" id="{4100DFBF-1FEE-4ACB-900C-42CD990BE5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Rectangle 1027">
            <a:extLst>
              <a:ext uri="{FF2B5EF4-FFF2-40B4-BE49-F238E27FC236}">
                <a16:creationId xmlns:a16="http://schemas.microsoft.com/office/drawing/2014/main" id="{7B86C5D9-AB13-4DED-A44A-D17CB1C1FDF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84474C4-284F-9440-A98C-FA4AB90F76F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653E7E89-9F9B-F740-A030-C38912ADA09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6A6BA0A0-A7BE-4DC4-A1D2-67560873BDC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054" name="Line 1032">
            <a:extLst>
              <a:ext uri="{FF2B5EF4-FFF2-40B4-BE49-F238E27FC236}">
                <a16:creationId xmlns:a16="http://schemas.microsoft.com/office/drawing/2014/main" id="{B2BA4185-DAF2-4408-906B-C503302DE471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5" name="Line 1033">
            <a:extLst>
              <a:ext uri="{FF2B5EF4-FFF2-40B4-BE49-F238E27FC236}">
                <a16:creationId xmlns:a16="http://schemas.microsoft.com/office/drawing/2014/main" id="{BFB13A2A-7836-4554-BA73-7213A39EA28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056" name="Picture 7" descr="safari.png">
            <a:extLst>
              <a:ext uri="{FF2B5EF4-FFF2-40B4-BE49-F238E27FC236}">
                <a16:creationId xmlns:a16="http://schemas.microsoft.com/office/drawing/2014/main" id="{1177FD16-61A1-4390-9ECA-67D35227FBA3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3" r:id="rId1"/>
    <p:sldLayoutId id="2147485270" r:id="rId2"/>
    <p:sldLayoutId id="2147485271" r:id="rId3"/>
    <p:sldLayoutId id="2147485272" r:id="rId4"/>
    <p:sldLayoutId id="2147485273" r:id="rId5"/>
    <p:sldLayoutId id="2147485274" r:id="rId6"/>
    <p:sldLayoutId id="2147485275" r:id="rId7"/>
    <p:sldLayoutId id="2147485276" r:id="rId8"/>
    <p:sldLayoutId id="2147485277" r:id="rId9"/>
    <p:sldLayoutId id="2147485278" r:id="rId10"/>
    <p:sldLayoutId id="2147485279" r:id="rId11"/>
    <p:sldLayoutId id="2147485280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26">
            <a:extLst>
              <a:ext uri="{FF2B5EF4-FFF2-40B4-BE49-F238E27FC236}">
                <a16:creationId xmlns:a16="http://schemas.microsoft.com/office/drawing/2014/main" id="{3EB3CCA9-DE02-4298-9823-5ABE043EE31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Rectangle 1027">
            <a:extLst>
              <a:ext uri="{FF2B5EF4-FFF2-40B4-BE49-F238E27FC236}">
                <a16:creationId xmlns:a16="http://schemas.microsoft.com/office/drawing/2014/main" id="{7843735E-8BE8-4A0B-BA5D-12E78F979E7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8E151CC-0722-8047-AC30-EFEB1C30778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C1391C51-FF32-6F4E-84BB-E2AE1EDBB8E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C231C648-D07C-42D2-B69E-8CA0556C8B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078" name="Line 1032">
            <a:extLst>
              <a:ext uri="{FF2B5EF4-FFF2-40B4-BE49-F238E27FC236}">
                <a16:creationId xmlns:a16="http://schemas.microsoft.com/office/drawing/2014/main" id="{2FF49D95-C895-408B-90A6-421648BD6D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9" name="Line 1033">
            <a:extLst>
              <a:ext uri="{FF2B5EF4-FFF2-40B4-BE49-F238E27FC236}">
                <a16:creationId xmlns:a16="http://schemas.microsoft.com/office/drawing/2014/main" id="{2A7EEB6C-C570-4EC8-ABCA-79B198B67599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080" name="Picture 7" descr="safari.png">
            <a:extLst>
              <a:ext uri="{FF2B5EF4-FFF2-40B4-BE49-F238E27FC236}">
                <a16:creationId xmlns:a16="http://schemas.microsoft.com/office/drawing/2014/main" id="{437A3DA1-3F62-41BE-8C6C-21BC99EDB3F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4" r:id="rId1"/>
    <p:sldLayoutId id="2147485305" r:id="rId2"/>
    <p:sldLayoutId id="2147485306" r:id="rId3"/>
    <p:sldLayoutId id="2147485307" r:id="rId4"/>
    <p:sldLayoutId id="2147485308" r:id="rId5"/>
    <p:sldLayoutId id="2147485309" r:id="rId6"/>
    <p:sldLayoutId id="2147485310" r:id="rId7"/>
    <p:sldLayoutId id="2147485311" r:id="rId8"/>
    <p:sldLayoutId id="2147485312" r:id="rId9"/>
    <p:sldLayoutId id="2147485313" r:id="rId10"/>
    <p:sldLayoutId id="2147485314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AF2CEC-AA56-0D48-A242-620685F7C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099" name="Text Placeholder 2">
            <a:extLst>
              <a:ext uri="{FF2B5EF4-FFF2-40B4-BE49-F238E27FC236}">
                <a16:creationId xmlns:a16="http://schemas.microsoft.com/office/drawing/2014/main" id="{564BA31B-F592-40D0-9695-2DC717A171D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23825" y="1250950"/>
            <a:ext cx="8897938" cy="522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F6D783-1CAB-2848-BBBF-4603BEC920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3825" y="6543675"/>
            <a:ext cx="1820863" cy="2286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solidFill>
                  <a:srgbClr val="000000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D4C21CA-49F7-4586-828F-D30C67F38387}" type="datetime1">
              <a:rPr lang="en-US" altLang="en-US"/>
              <a:pPr>
                <a:defRPr/>
              </a:pPr>
              <a:t>3/14/19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410F0C-FBDB-4547-9CEF-3417F15B4B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49525" y="6543675"/>
            <a:ext cx="37719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50" cap="all" baseline="0">
                <a:solidFill>
                  <a:prstClr val="black">
                    <a:alpha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3930EBA-A110-5943-A601-3E892D3E69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24675" y="6456363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F963F65D-9E5F-4F18-AE71-B5B875BABC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15" r:id="rId1"/>
    <p:sldLayoutId id="2147485316" r:id="rId2"/>
    <p:sldLayoutId id="2147485317" r:id="rId3"/>
    <p:sldLayoutId id="2147485318" r:id="rId4"/>
    <p:sldLayoutId id="2147485319" r:id="rId5"/>
    <p:sldLayoutId id="2147485320" r:id="rId6"/>
    <p:sldLayoutId id="2147485321" r:id="rId7"/>
    <p:sldLayoutId id="2147485322" r:id="rId8"/>
    <p:sldLayoutId id="2147485323" r:id="rId9"/>
    <p:sldLayoutId id="2147485324" r:id="rId10"/>
    <p:sldLayoutId id="2147485325" r:id="rId11"/>
    <p:sldLayoutId id="2147485326" r:id="rId12"/>
  </p:sldLayoutIdLst>
  <p:hf hdr="0" ft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kern="1200" spc="-120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182563" indent="-182563" algn="l" rtl="0" eaLnBrk="0" fontAlgn="base" hangingPunct="0">
        <a:lnSpc>
          <a:spcPct val="85000"/>
        </a:lnSpc>
        <a:spcBef>
          <a:spcPts val="1300"/>
        </a:spcBef>
        <a:spcAft>
          <a:spcPct val="0"/>
        </a:spcAft>
        <a:buFont typeface="Arial" panose="020B0604020202020204" pitchFamily="34" charset="0"/>
        <a:buChar char="•"/>
        <a:defRPr sz="2800" i="1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365125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Calibri" panose="020F0502020204030204" pitchFamily="34" charset="0"/>
        <a:buChar char="‐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547688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sz="2000" i="1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73025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91440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>
            <a:extLst>
              <a:ext uri="{FF2B5EF4-FFF2-40B4-BE49-F238E27FC236}">
                <a16:creationId xmlns:a16="http://schemas.microsoft.com/office/drawing/2014/main" id="{54BA50E1-14E1-4ADE-AAC9-7F3698295CF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>
            <a:extLst>
              <a:ext uri="{FF2B5EF4-FFF2-40B4-BE49-F238E27FC236}">
                <a16:creationId xmlns:a16="http://schemas.microsoft.com/office/drawing/2014/main" id="{CB0994A3-5B18-4DB8-9AFB-DA100C5E9A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A5DE035-3F58-8243-BB65-70E157F4F73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52C86960-30F1-004A-BE4E-C032E351B4F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D7AACF20-2BB0-43F0-8EB3-81A9602232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126" name="Line 1032">
            <a:extLst>
              <a:ext uri="{FF2B5EF4-FFF2-40B4-BE49-F238E27FC236}">
                <a16:creationId xmlns:a16="http://schemas.microsoft.com/office/drawing/2014/main" id="{4CC4B3CC-D27E-4F3F-83CE-E8AC24C8B5AD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7" name="Line 1033">
            <a:extLst>
              <a:ext uri="{FF2B5EF4-FFF2-40B4-BE49-F238E27FC236}">
                <a16:creationId xmlns:a16="http://schemas.microsoft.com/office/drawing/2014/main" id="{10317469-0D48-4B25-B493-B9177B81D584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5128" name="Picture 7" descr="safari.png">
            <a:extLst>
              <a:ext uri="{FF2B5EF4-FFF2-40B4-BE49-F238E27FC236}">
                <a16:creationId xmlns:a16="http://schemas.microsoft.com/office/drawing/2014/main" id="{E5640C5E-13C3-499F-92F4-4F4EF2CDC2F4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27" r:id="rId1"/>
    <p:sldLayoutId id="2147485328" r:id="rId2"/>
    <p:sldLayoutId id="2147485329" r:id="rId3"/>
    <p:sldLayoutId id="2147485330" r:id="rId4"/>
    <p:sldLayoutId id="2147485331" r:id="rId5"/>
    <p:sldLayoutId id="2147485332" r:id="rId6"/>
    <p:sldLayoutId id="2147485333" r:id="rId7"/>
    <p:sldLayoutId id="2147485334" r:id="rId8"/>
    <p:sldLayoutId id="2147485335" r:id="rId9"/>
    <p:sldLayoutId id="2147485336" r:id="rId10"/>
    <p:sldLayoutId id="2147485337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>
            <a:extLst>
              <a:ext uri="{FF2B5EF4-FFF2-40B4-BE49-F238E27FC236}">
                <a16:creationId xmlns:a16="http://schemas.microsoft.com/office/drawing/2014/main" id="{96444F7C-8637-4AFF-93A3-9424EB83995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6147" name="Rectangle 1027">
            <a:extLst>
              <a:ext uri="{FF2B5EF4-FFF2-40B4-BE49-F238E27FC236}">
                <a16:creationId xmlns:a16="http://schemas.microsoft.com/office/drawing/2014/main" id="{67980B73-EE9A-4A9F-A849-418ED9E55ED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6E53ED3-032D-470A-BD44-ACED28E1934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6966DFEA-5D22-44B2-B53B-A1C2D1661E9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latin typeface="Garamond" pitchFamily="18" charset="0"/>
              </a:defRPr>
            </a:lvl1pPr>
          </a:lstStyle>
          <a:p>
            <a:pPr>
              <a:defRPr/>
            </a:pPr>
            <a:fld id="{F302963B-25EB-4E7C-B605-0E5AF7B707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150" name="Line 1032">
            <a:extLst>
              <a:ext uri="{FF2B5EF4-FFF2-40B4-BE49-F238E27FC236}">
                <a16:creationId xmlns:a16="http://schemas.microsoft.com/office/drawing/2014/main" id="{AC040637-2FFA-4304-8DA4-B9D72CA8F86F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1" name="Line 1033">
            <a:extLst>
              <a:ext uri="{FF2B5EF4-FFF2-40B4-BE49-F238E27FC236}">
                <a16:creationId xmlns:a16="http://schemas.microsoft.com/office/drawing/2014/main" id="{81FC570F-A149-4E1A-AA82-D217FBF1CBCE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6152" name="Picture 7" descr="safari.png">
            <a:extLst>
              <a:ext uri="{FF2B5EF4-FFF2-40B4-BE49-F238E27FC236}">
                <a16:creationId xmlns:a16="http://schemas.microsoft.com/office/drawing/2014/main" id="{6E2B3123-9827-4451-9178-8156A69DE56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38" r:id="rId1"/>
    <p:sldLayoutId id="2147485281" r:id="rId2"/>
    <p:sldLayoutId id="2147485282" r:id="rId3"/>
    <p:sldLayoutId id="2147485283" r:id="rId4"/>
    <p:sldLayoutId id="2147485284" r:id="rId5"/>
    <p:sldLayoutId id="2147485285" r:id="rId6"/>
    <p:sldLayoutId id="2147485286" r:id="rId7"/>
    <p:sldLayoutId id="2147485287" r:id="rId8"/>
    <p:sldLayoutId id="2147485288" r:id="rId9"/>
    <p:sldLayoutId id="2147485289" r:id="rId10"/>
    <p:sldLayoutId id="2147485290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>
            <a:extLst>
              <a:ext uri="{FF2B5EF4-FFF2-40B4-BE49-F238E27FC236}">
                <a16:creationId xmlns:a16="http://schemas.microsoft.com/office/drawing/2014/main" id="{7029A965-6F92-4DE5-A16C-05444315EC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7171" name="Rectangle 1027">
            <a:extLst>
              <a:ext uri="{FF2B5EF4-FFF2-40B4-BE49-F238E27FC236}">
                <a16:creationId xmlns:a16="http://schemas.microsoft.com/office/drawing/2014/main" id="{105198BF-99FE-4964-ACB3-C00D597694B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E005010D-8881-E842-9FB3-66D00624A68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8CB5A692-781F-D848-941D-83CEF499892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FE54C3F5-0C1E-4BDC-A0AC-E439EB1AD06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174" name="Line 1032">
            <a:extLst>
              <a:ext uri="{FF2B5EF4-FFF2-40B4-BE49-F238E27FC236}">
                <a16:creationId xmlns:a16="http://schemas.microsoft.com/office/drawing/2014/main" id="{E2BFC794-71A9-48BD-BA5A-18DA6BD5BBCD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5" name="Line 1033">
            <a:extLst>
              <a:ext uri="{FF2B5EF4-FFF2-40B4-BE49-F238E27FC236}">
                <a16:creationId xmlns:a16="http://schemas.microsoft.com/office/drawing/2014/main" id="{D2AC6302-A9F5-4B7F-906E-5FD18FEDC22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7176" name="Picture 7" descr="safari.png">
            <a:extLst>
              <a:ext uri="{FF2B5EF4-FFF2-40B4-BE49-F238E27FC236}">
                <a16:creationId xmlns:a16="http://schemas.microsoft.com/office/drawing/2014/main" id="{3935C3FA-A79C-4534-AEE8-B07400F5633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39" r:id="rId1"/>
    <p:sldLayoutId id="2147485291" r:id="rId2"/>
    <p:sldLayoutId id="2147485292" r:id="rId3"/>
    <p:sldLayoutId id="2147485293" r:id="rId4"/>
    <p:sldLayoutId id="2147485294" r:id="rId5"/>
    <p:sldLayoutId id="2147485295" r:id="rId6"/>
    <p:sldLayoutId id="2147485296" r:id="rId7"/>
    <p:sldLayoutId id="2147485297" r:id="rId8"/>
    <p:sldLayoutId id="2147485298" r:id="rId9"/>
    <p:sldLayoutId id="2147485299" r:id="rId10"/>
    <p:sldLayoutId id="2147485300" r:id="rId11"/>
    <p:sldLayoutId id="214748530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26">
            <a:extLst>
              <a:ext uri="{FF2B5EF4-FFF2-40B4-BE49-F238E27FC236}">
                <a16:creationId xmlns:a16="http://schemas.microsoft.com/office/drawing/2014/main" id="{EA7F96CD-2456-4B5B-B0C5-B6433E83029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8195" name="Rectangle 1027">
            <a:extLst>
              <a:ext uri="{FF2B5EF4-FFF2-40B4-BE49-F238E27FC236}">
                <a16:creationId xmlns:a16="http://schemas.microsoft.com/office/drawing/2014/main" id="{87FFF0CD-53E2-464E-B018-B5E90D10F1F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20F2A39-3FF8-496B-8D97-BF5A25536A4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0E071B09-EF95-467A-8D0F-FA93AF6FCA6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C851046-22F8-440A-A742-9129E284AD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198" name="Line 1032">
            <a:extLst>
              <a:ext uri="{FF2B5EF4-FFF2-40B4-BE49-F238E27FC236}">
                <a16:creationId xmlns:a16="http://schemas.microsoft.com/office/drawing/2014/main" id="{5243BCDF-D41C-4800-9DD8-3681926CD36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9" name="Line 1033">
            <a:extLst>
              <a:ext uri="{FF2B5EF4-FFF2-40B4-BE49-F238E27FC236}">
                <a16:creationId xmlns:a16="http://schemas.microsoft.com/office/drawing/2014/main" id="{F0999D6A-4004-4EAD-A74C-472128F0A30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8200" name="Picture 7" descr="safari.png">
            <a:extLst>
              <a:ext uri="{FF2B5EF4-FFF2-40B4-BE49-F238E27FC236}">
                <a16:creationId xmlns:a16="http://schemas.microsoft.com/office/drawing/2014/main" id="{02708E13-B542-42BC-B140-B5A5293BC14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40" r:id="rId1"/>
    <p:sldLayoutId id="2147485341" r:id="rId2"/>
    <p:sldLayoutId id="2147485342" r:id="rId3"/>
    <p:sldLayoutId id="2147485343" r:id="rId4"/>
    <p:sldLayoutId id="2147485344" r:id="rId5"/>
    <p:sldLayoutId id="2147485345" r:id="rId6"/>
    <p:sldLayoutId id="2147485346" r:id="rId7"/>
    <p:sldLayoutId id="2147485347" r:id="rId8"/>
    <p:sldLayoutId id="2147485348" r:id="rId9"/>
    <p:sldLayoutId id="2147485349" r:id="rId10"/>
    <p:sldLayoutId id="2147485350" r:id="rId11"/>
    <p:sldLayoutId id="214748535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26">
            <a:extLst>
              <a:ext uri="{FF2B5EF4-FFF2-40B4-BE49-F238E27FC236}">
                <a16:creationId xmlns:a16="http://schemas.microsoft.com/office/drawing/2014/main" id="{5237522D-A013-4C83-8858-E3061A80685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9219" name="Rectangle 1027">
            <a:extLst>
              <a:ext uri="{FF2B5EF4-FFF2-40B4-BE49-F238E27FC236}">
                <a16:creationId xmlns:a16="http://schemas.microsoft.com/office/drawing/2014/main" id="{2E1EA031-DE89-40FD-8D41-F24848FAF8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8BB64C7-BC04-0845-BB89-18968FA3BBF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E8E5E69A-B874-2D4E-B0E7-BFD5A274869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6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03CED0AF-882B-49C0-9CD0-A38ECCA8EB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222" name="Line 1032">
            <a:extLst>
              <a:ext uri="{FF2B5EF4-FFF2-40B4-BE49-F238E27FC236}">
                <a16:creationId xmlns:a16="http://schemas.microsoft.com/office/drawing/2014/main" id="{07879019-893F-4294-A9E1-515B7A9EDC0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3" name="Line 1033">
            <a:extLst>
              <a:ext uri="{FF2B5EF4-FFF2-40B4-BE49-F238E27FC236}">
                <a16:creationId xmlns:a16="http://schemas.microsoft.com/office/drawing/2014/main" id="{A64C619D-1877-4E76-ACF2-89217F88DE60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52" r:id="rId1"/>
    <p:sldLayoutId id="2147485353" r:id="rId2"/>
    <p:sldLayoutId id="2147485354" r:id="rId3"/>
    <p:sldLayoutId id="2147485355" r:id="rId4"/>
    <p:sldLayoutId id="2147485356" r:id="rId5"/>
    <p:sldLayoutId id="2147485357" r:id="rId6"/>
    <p:sldLayoutId id="2147485358" r:id="rId7"/>
    <p:sldLayoutId id="2147485359" r:id="rId8"/>
    <p:sldLayoutId id="2147485360" r:id="rId9"/>
    <p:sldLayoutId id="2147485361" r:id="rId10"/>
    <p:sldLayoutId id="2147485362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9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wmf"/><Relationship Id="rId3" Type="http://schemas.openxmlformats.org/officeDocument/2006/relationships/tags" Target="../tags/tag2.xml"/><Relationship Id="rId7" Type="http://schemas.openxmlformats.org/officeDocument/2006/relationships/oleObject" Target="../embeddings/oleObject1.bin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50.xml"/><Relationship Id="rId4" Type="http://schemas.openxmlformats.org/officeDocument/2006/relationships/tags" Target="../tags/tag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0.xml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tags" Target="../tags/tag6.xml"/><Relationship Id="rId7" Type="http://schemas.openxmlformats.org/officeDocument/2006/relationships/oleObject" Target="../embeddings/oleObject4.bin"/><Relationship Id="rId2" Type="http://schemas.openxmlformats.org/officeDocument/2006/relationships/tags" Target="../tags/tag5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3.bin"/><Relationship Id="rId4" Type="http://schemas.openxmlformats.org/officeDocument/2006/relationships/slideLayout" Target="../slideLayouts/slideLayout15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9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.xml"/><Relationship Id="rId3" Type="http://schemas.openxmlformats.org/officeDocument/2006/relationships/tags" Target="../tags/tag8.xml"/><Relationship Id="rId7" Type="http://schemas.openxmlformats.org/officeDocument/2006/relationships/slideLayout" Target="../slideLayouts/slideLayout150.xml"/><Relationship Id="rId2" Type="http://schemas.openxmlformats.org/officeDocument/2006/relationships/tags" Target="../tags/tag7.xml"/><Relationship Id="rId1" Type="http://schemas.openxmlformats.org/officeDocument/2006/relationships/vmlDrawing" Target="../drawings/vmlDrawing4.vml"/><Relationship Id="rId6" Type="http://schemas.openxmlformats.org/officeDocument/2006/relationships/tags" Target="../tags/tag11.xml"/><Relationship Id="rId5" Type="http://schemas.openxmlformats.org/officeDocument/2006/relationships/tags" Target="../tags/tag10.xml"/><Relationship Id="rId10" Type="http://schemas.openxmlformats.org/officeDocument/2006/relationships/image" Target="../media/image4.wmf"/><Relationship Id="rId4" Type="http://schemas.openxmlformats.org/officeDocument/2006/relationships/tags" Target="../tags/tag9.xml"/><Relationship Id="rId9" Type="http://schemas.openxmlformats.org/officeDocument/2006/relationships/oleObject" Target="../embeddings/oleObject5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.xml"/><Relationship Id="rId3" Type="http://schemas.openxmlformats.org/officeDocument/2006/relationships/tags" Target="../tags/tag13.xml"/><Relationship Id="rId7" Type="http://schemas.openxmlformats.org/officeDocument/2006/relationships/slideLayout" Target="../slideLayouts/slideLayout150.xml"/><Relationship Id="rId2" Type="http://schemas.openxmlformats.org/officeDocument/2006/relationships/tags" Target="../tags/tag12.xml"/><Relationship Id="rId1" Type="http://schemas.openxmlformats.org/officeDocument/2006/relationships/vmlDrawing" Target="../drawings/vmlDrawing5.vml"/><Relationship Id="rId6" Type="http://schemas.openxmlformats.org/officeDocument/2006/relationships/tags" Target="../tags/tag16.xml"/><Relationship Id="rId5" Type="http://schemas.openxmlformats.org/officeDocument/2006/relationships/tags" Target="../tags/tag15.xml"/><Relationship Id="rId10" Type="http://schemas.openxmlformats.org/officeDocument/2006/relationships/image" Target="../media/image4.wmf"/><Relationship Id="rId4" Type="http://schemas.openxmlformats.org/officeDocument/2006/relationships/tags" Target="../tags/tag14.xml"/><Relationship Id="rId9" Type="http://schemas.openxmlformats.org/officeDocument/2006/relationships/oleObject" Target="../embeddings/oleObject6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7" Type="http://schemas.openxmlformats.org/officeDocument/2006/relationships/image" Target="../media/image4.wmf"/><Relationship Id="rId2" Type="http://schemas.openxmlformats.org/officeDocument/2006/relationships/tags" Target="../tags/tag1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7.bin"/><Relationship Id="rId5" Type="http://schemas.openxmlformats.org/officeDocument/2006/relationships/slideLayout" Target="../slideLayouts/slideLayout150.xml"/><Relationship Id="rId4" Type="http://schemas.openxmlformats.org/officeDocument/2006/relationships/tags" Target="../tags/tag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7" Type="http://schemas.openxmlformats.org/officeDocument/2006/relationships/image" Target="../media/image4.wmf"/><Relationship Id="rId2" Type="http://schemas.openxmlformats.org/officeDocument/2006/relationships/tags" Target="../tags/tag20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8.bin"/><Relationship Id="rId5" Type="http://schemas.openxmlformats.org/officeDocument/2006/relationships/slideLayout" Target="../slideLayouts/slideLayout150.xml"/><Relationship Id="rId4" Type="http://schemas.openxmlformats.org/officeDocument/2006/relationships/tags" Target="../tags/tag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9.bin"/><Relationship Id="rId4" Type="http://schemas.openxmlformats.org/officeDocument/2006/relationships/slideLayout" Target="../slideLayouts/slideLayout15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10.bin"/><Relationship Id="rId4" Type="http://schemas.openxmlformats.org/officeDocument/2006/relationships/slideLayout" Target="../slideLayouts/slideLayout15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11.bin"/><Relationship Id="rId4" Type="http://schemas.openxmlformats.org/officeDocument/2006/relationships/slideLayout" Target="../slideLayouts/slideLayout15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12.bin"/><Relationship Id="rId4" Type="http://schemas.openxmlformats.org/officeDocument/2006/relationships/slideLayout" Target="../slideLayouts/slideLayout15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0.xml"/><Relationship Id="rId2" Type="http://schemas.openxmlformats.org/officeDocument/2006/relationships/tags" Target="../tags/tag31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13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0.xml"/><Relationship Id="rId2" Type="http://schemas.openxmlformats.org/officeDocument/2006/relationships/tags" Target="../tags/tag3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11.png"/><Relationship Id="rId5" Type="http://schemas.openxmlformats.org/officeDocument/2006/relationships/image" Target="../media/image10.wmf"/><Relationship Id="rId4" Type="http://schemas.openxmlformats.org/officeDocument/2006/relationships/oleObject" Target="../embeddings/oleObject14.bin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0.xml"/><Relationship Id="rId2" Type="http://schemas.openxmlformats.org/officeDocument/2006/relationships/tags" Target="../tags/tag33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11.png"/><Relationship Id="rId5" Type="http://schemas.openxmlformats.org/officeDocument/2006/relationships/image" Target="../media/image10.wmf"/><Relationship Id="rId4" Type="http://schemas.openxmlformats.org/officeDocument/2006/relationships/oleObject" Target="../embeddings/oleObject15.bin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tags" Target="../tags/tag35.xml"/><Relationship Id="rId7" Type="http://schemas.openxmlformats.org/officeDocument/2006/relationships/oleObject" Target="../embeddings/oleObject17.bin"/><Relationship Id="rId2" Type="http://schemas.openxmlformats.org/officeDocument/2006/relationships/tags" Target="../tags/tag34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16.bin"/><Relationship Id="rId4" Type="http://schemas.openxmlformats.org/officeDocument/2006/relationships/slideLayout" Target="../slideLayouts/slideLayout150.xml"/><Relationship Id="rId9" Type="http://schemas.openxmlformats.org/officeDocument/2006/relationships/image" Target="../media/image11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kgiZlSOcGFM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50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50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9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0.xml"/><Relationship Id="rId2" Type="http://schemas.openxmlformats.org/officeDocument/2006/relationships/tags" Target="../tags/tag36.xml"/><Relationship Id="rId1" Type="http://schemas.openxmlformats.org/officeDocument/2006/relationships/vmlDrawing" Target="../drawings/vmlDrawing16.vml"/><Relationship Id="rId5" Type="http://schemas.openxmlformats.org/officeDocument/2006/relationships/image" Target="../media/image16.wmf"/><Relationship Id="rId4" Type="http://schemas.openxmlformats.org/officeDocument/2006/relationships/oleObject" Target="../embeddings/oleObject18.bin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0.xml"/><Relationship Id="rId2" Type="http://schemas.openxmlformats.org/officeDocument/2006/relationships/tags" Target="../tags/tag37.xml"/><Relationship Id="rId1" Type="http://schemas.openxmlformats.org/officeDocument/2006/relationships/vmlDrawing" Target="../drawings/vmlDrawing17.vml"/><Relationship Id="rId5" Type="http://schemas.openxmlformats.org/officeDocument/2006/relationships/image" Target="../media/image17.wmf"/><Relationship Id="rId4" Type="http://schemas.openxmlformats.org/officeDocument/2006/relationships/oleObject" Target="../embeddings/oleObject19.bin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0.xml"/><Relationship Id="rId2" Type="http://schemas.openxmlformats.org/officeDocument/2006/relationships/tags" Target="../tags/tag38.xml"/><Relationship Id="rId1" Type="http://schemas.openxmlformats.org/officeDocument/2006/relationships/vmlDrawing" Target="../drawings/vmlDrawing18.vml"/><Relationship Id="rId5" Type="http://schemas.openxmlformats.org/officeDocument/2006/relationships/image" Target="../media/image18.wmf"/><Relationship Id="rId4" Type="http://schemas.openxmlformats.org/officeDocument/2006/relationships/oleObject" Target="../embeddings/oleObject20.bin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0.xml"/><Relationship Id="rId2" Type="http://schemas.openxmlformats.org/officeDocument/2006/relationships/tags" Target="../tags/tag39.xml"/><Relationship Id="rId1" Type="http://schemas.openxmlformats.org/officeDocument/2006/relationships/vmlDrawing" Target="../drawings/vmlDrawing19.vml"/><Relationship Id="rId5" Type="http://schemas.openxmlformats.org/officeDocument/2006/relationships/image" Target="../media/image19.wmf"/><Relationship Id="rId4" Type="http://schemas.openxmlformats.org/officeDocument/2006/relationships/oleObject" Target="../embeddings/oleObject21.bin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notesSlide" Target="../notesSlides/notesSlide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safari.ethz.ch/digitaltechnik/spring2019/lib/exe/fetch.php?media=gordon_moore_1965_article.pdf" TargetMode="Externa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image" Target="../media/image23.emf"/><Relationship Id="rId5" Type="http://schemas.openxmlformats.org/officeDocument/2006/relationships/image" Target="../media/image22.emf"/><Relationship Id="rId4" Type="http://schemas.openxmlformats.org/officeDocument/2006/relationships/notesSlide" Target="../notesSlides/notesSlide9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tags" Target="../tags/tag45.xml"/><Relationship Id="rId7" Type="http://schemas.openxmlformats.org/officeDocument/2006/relationships/oleObject" Target="../embeddings/oleObject22.bin"/><Relationship Id="rId12" Type="http://schemas.openxmlformats.org/officeDocument/2006/relationships/image" Target="../media/image28.wmf"/><Relationship Id="rId2" Type="http://schemas.openxmlformats.org/officeDocument/2006/relationships/tags" Target="../tags/tag44.xml"/><Relationship Id="rId1" Type="http://schemas.openxmlformats.org/officeDocument/2006/relationships/vmlDrawing" Target="../drawings/vmlDrawing20.vml"/><Relationship Id="rId6" Type="http://schemas.openxmlformats.org/officeDocument/2006/relationships/notesSlide" Target="../notesSlides/notesSlide10.xml"/><Relationship Id="rId11" Type="http://schemas.openxmlformats.org/officeDocument/2006/relationships/oleObject" Target="../embeddings/oleObject24.bin"/><Relationship Id="rId5" Type="http://schemas.openxmlformats.org/officeDocument/2006/relationships/slideLayout" Target="../slideLayouts/slideLayout150.xml"/><Relationship Id="rId10" Type="http://schemas.openxmlformats.org/officeDocument/2006/relationships/image" Target="../media/image27.wmf"/><Relationship Id="rId4" Type="http://schemas.openxmlformats.org/officeDocument/2006/relationships/tags" Target="../tags/tag46.xml"/><Relationship Id="rId9" Type="http://schemas.openxmlformats.org/officeDocument/2006/relationships/oleObject" Target="../embeddings/oleObject23.bin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50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0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0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people.inf.ethz.ch/omutlu/pub/staged-memory-scheduling_isca12.pdf" TargetMode="External"/><Relationship Id="rId3" Type="http://schemas.openxmlformats.org/officeDocument/2006/relationships/hyperlink" Target="https://safari.ethz.ch/architecture/fall2018/lib/exe/fetch.php?media=onur-comparch-f17-how-to-do-the-paper-reviews.ppt" TargetMode="External"/><Relationship Id="rId7" Type="http://schemas.openxmlformats.org/officeDocument/2006/relationships/hyperlink" Target="https://safari.ethz.ch/architecture/fall2018/lib/exe/fetch.php?media=review-chapter-2.pdf" TargetMode="External"/><Relationship Id="rId2" Type="http://schemas.openxmlformats.org/officeDocument/2006/relationships/hyperlink" Target="https://safari.ethz.ch/architecture/fall2018/lib/exe/fetch.php?media=onur-comparch-f17-how-to-do-the-paper-reviews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afari.ethz.ch/architecture/fall2018/lib/exe/fetch.php?media=review-chapter.pdf" TargetMode="External"/><Relationship Id="rId5" Type="http://schemas.openxmlformats.org/officeDocument/2006/relationships/hyperlink" Target="https://people.inf.ethz.ch/omutlu/pub/main-memory-scaling_springer15.pdf" TargetMode="External"/><Relationship Id="rId4" Type="http://schemas.openxmlformats.org/officeDocument/2006/relationships/hyperlink" Target="https://www.youtube.com/watch?v=tOL6FANAJ8c" TargetMode="External"/><Relationship Id="rId9" Type="http://schemas.openxmlformats.org/officeDocument/2006/relationships/hyperlink" Target="https://safari.ethz.ch/architecture/fall2018/lib/exe/fetch.php?media=review-sms.pdf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4">
            <a:extLst>
              <a:ext uri="{FF2B5EF4-FFF2-40B4-BE49-F238E27FC236}">
                <a16:creationId xmlns:a16="http://schemas.microsoft.com/office/drawing/2014/main" id="{AD3C135E-83CF-47B9-8E90-1C1D4EAAA9B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34963" y="790798"/>
            <a:ext cx="8428037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b="1" dirty="0">
                <a:ea typeface="ＭＳ Ｐゴシック" panose="020B0600070205080204" pitchFamily="34" charset="-128"/>
              </a:rPr>
              <a:t>Design of Digital Circuits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200" dirty="0">
                <a:ea typeface="ＭＳ Ｐゴシック" panose="020B0600070205080204" pitchFamily="34" charset="-128"/>
              </a:rPr>
              <a:t>Lecture 7.1: Sequential Logic Design II</a:t>
            </a:r>
          </a:p>
        </p:txBody>
      </p:sp>
      <p:sp>
        <p:nvSpPr>
          <p:cNvPr id="73731" name="Rectangle 5">
            <a:extLst>
              <a:ext uri="{FF2B5EF4-FFF2-40B4-BE49-F238E27FC236}">
                <a16:creationId xmlns:a16="http://schemas.microsoft.com/office/drawing/2014/main" id="{9FF4A46F-B8D8-4198-9BB3-D890E56D44F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2019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14 March 2019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6">
            <a:extLst>
              <a:ext uri="{FF2B5EF4-FFF2-40B4-BE49-F238E27FC236}">
                <a16:creationId xmlns:a16="http://schemas.microsoft.com/office/drawing/2014/main" id="{425F47AE-C39C-438B-9E19-3E95DB621AE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Circuits that Can 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 panose="020B0600070205080204" pitchFamily="34" charset="-128"/>
              </a:rPr>
              <a:t>			Store Information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6804" name="Slide Number Placeholder 3">
            <a:extLst>
              <a:ext uri="{FF2B5EF4-FFF2-40B4-BE49-F238E27FC236}">
                <a16:creationId xmlns:a16="http://schemas.microsoft.com/office/drawing/2014/main" id="{EAE84B8E-558A-4B8A-B756-17D1182258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7A827D4-048D-421E-960B-AA313C4B0F1A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7020784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Gated D Latch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453189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Sequential Logic Circuits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7952736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Review: Finite State Machines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3706534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9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marR="0" lvl="0" indent="-469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Wingdings" charset="2"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charset="0"/>
              <a:ea typeface="ＭＳ Ｐゴシック" panose="020B0600070205080204" pitchFamily="34" charset="-128"/>
              <a:cs typeface="+mn-cs"/>
            </a:endParaRPr>
          </a:p>
          <a:p>
            <a:pPr marL="469900" marR="0" lvl="0" indent="-469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Wingdings" charset="2"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charset="0"/>
              <a:ea typeface="ＭＳ Ｐゴシック" panose="020B0600070205080204" pitchFamily="34" charset="-128"/>
              <a:cs typeface="+mn-cs"/>
            </a:endParaRPr>
          </a:p>
          <a:p>
            <a:pPr marL="469900" marR="0" lvl="0" indent="-469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Wingdings" charset="2"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1380" name="Rectangle 3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/>
              <a:t>Recall: Finite State Machines (FSMs)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Each FSM consists of three separate parts:</a:t>
            </a:r>
          </a:p>
          <a:p>
            <a:pPr lvl="1"/>
            <a:r>
              <a:rPr lang="en-US" dirty="0">
                <a:solidFill>
                  <a:srgbClr val="0432FF"/>
                </a:solidFill>
              </a:rPr>
              <a:t>next state logic</a:t>
            </a:r>
          </a:p>
          <a:p>
            <a:pPr lvl="1"/>
            <a:r>
              <a:rPr lang="en-US" dirty="0">
                <a:solidFill>
                  <a:srgbClr val="0432FF"/>
                </a:solidFill>
              </a:rPr>
              <a:t>state register</a:t>
            </a:r>
          </a:p>
          <a:p>
            <a:pPr lvl="1"/>
            <a:r>
              <a:rPr lang="en-US" dirty="0">
                <a:solidFill>
                  <a:srgbClr val="0432FF"/>
                </a:solidFill>
              </a:rPr>
              <a:t>output logic</a:t>
            </a:r>
          </a:p>
          <a:p>
            <a:endParaRPr lang="de-CH" dirty="0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7FFF1C50-8165-41B6-9212-E1653B5990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3" name="Object 2"/>
          <p:cNvGraphicFramePr>
            <a:graphicFrameLocks noGrp="1" noChangeAspect="1"/>
          </p:cNvGraphicFramePr>
          <p:nvPr>
            <p:custDataLst>
              <p:tags r:id="rId4"/>
            </p:custDataLst>
            <p:extLst/>
          </p:nvPr>
        </p:nvGraphicFramePr>
        <p:xfrm>
          <a:off x="381000" y="2971800"/>
          <a:ext cx="8294687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4913" name="VISIO" r:id="rId7" imgW="2607338" imgH="573981" progId="Visio.Drawing.6">
                  <p:embed/>
                </p:oleObj>
              </mc:Choice>
              <mc:Fallback>
                <p:oleObj name="VISIO" r:id="rId7" imgW="2607338" imgH="573981" progId="Visio.Drawing.6">
                  <p:embed/>
                  <p:pic>
                    <p:nvPicPr>
                      <p:cNvPr id="3" name="Object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2971800"/>
                        <a:ext cx="8294687" cy="182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5EE25EE8-FF4F-48DA-8AEB-22DAC7F7B1A6}"/>
              </a:ext>
            </a:extLst>
          </p:cNvPr>
          <p:cNvCxnSpPr/>
          <p:nvPr/>
        </p:nvCxnSpPr>
        <p:spPr bwMode="auto">
          <a:xfrm flipH="1">
            <a:off x="4114800" y="4343400"/>
            <a:ext cx="457200" cy="914400"/>
          </a:xfrm>
          <a:prstGeom prst="straightConnector1">
            <a:avLst/>
          </a:prstGeom>
          <a:solidFill>
            <a:srgbClr val="C0C0C0"/>
          </a:solidFill>
          <a:ln w="28575" cap="flat" cmpd="sng" algn="ctr">
            <a:solidFill>
              <a:srgbClr val="0432FF"/>
            </a:solidFill>
            <a:prstDash val="sysDot"/>
            <a:round/>
            <a:headEnd type="none" w="med" len="med"/>
            <a:tailEnd type="triangle"/>
          </a:ln>
          <a:effectLst/>
        </p:spPr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CF1C51D6-C70C-4295-A938-114053964BC0}"/>
              </a:ext>
            </a:extLst>
          </p:cNvPr>
          <p:cNvSpPr txBox="1"/>
          <p:nvPr/>
        </p:nvSpPr>
        <p:spPr>
          <a:xfrm>
            <a:off x="3276600" y="52578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state register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D1B1BB-F335-B049-8164-4A3F0470AFC7}"/>
              </a:ext>
            </a:extLst>
          </p:cNvPr>
          <p:cNvSpPr txBox="1"/>
          <p:nvPr/>
        </p:nvSpPr>
        <p:spPr>
          <a:xfrm>
            <a:off x="533400" y="5951349"/>
            <a:ext cx="8109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At the beginning of the clock cycle, next state is latched into the state register</a:t>
            </a:r>
          </a:p>
        </p:txBody>
      </p:sp>
    </p:spTree>
    <p:extLst>
      <p:ext uri="{BB962C8B-B14F-4D97-AF65-F5344CB8AC3E}">
        <p14:creationId xmlns:p14="http://schemas.microsoft.com/office/powerpoint/2010/main" val="3357170407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Recall: Finite State Machine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“Smart” traffic light controller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2 inputs</a:t>
            </a:r>
            <a:r>
              <a:rPr lang="en-US" dirty="0">
                <a:solidFill>
                  <a:schemeClr val="accent6"/>
                </a:solidFill>
              </a:rPr>
              <a:t>: </a:t>
            </a:r>
          </a:p>
          <a:p>
            <a:pPr lvl="2"/>
            <a:r>
              <a:rPr lang="en-US" dirty="0"/>
              <a:t>Traffic sensors: T</a:t>
            </a:r>
            <a:r>
              <a:rPr lang="en-US" baseline="-25000" dirty="0"/>
              <a:t>A </a:t>
            </a:r>
            <a:r>
              <a:rPr lang="en-US" dirty="0"/>
              <a:t>, T</a:t>
            </a:r>
            <a:r>
              <a:rPr lang="en-US" baseline="-25000" dirty="0"/>
              <a:t>B</a:t>
            </a:r>
            <a:r>
              <a:rPr lang="en-US" dirty="0"/>
              <a:t> (TRUE when there’s traffic)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2 outputs</a:t>
            </a:r>
            <a:r>
              <a:rPr lang="en-US" dirty="0">
                <a:solidFill>
                  <a:schemeClr val="accent6"/>
                </a:solidFill>
              </a:rPr>
              <a:t>: </a:t>
            </a:r>
          </a:p>
          <a:p>
            <a:pPr lvl="2"/>
            <a:r>
              <a:rPr lang="en-US" dirty="0"/>
              <a:t>Lights: L</a:t>
            </a:r>
            <a:r>
              <a:rPr lang="en-US" baseline="-25000" dirty="0"/>
              <a:t>A</a:t>
            </a:r>
            <a:r>
              <a:rPr lang="en-US" dirty="0"/>
              <a:t> , L</a:t>
            </a:r>
            <a:r>
              <a:rPr lang="en-US" baseline="-25000" dirty="0"/>
              <a:t>B  </a:t>
            </a:r>
            <a:r>
              <a:rPr lang="en-US" dirty="0"/>
              <a:t>(Red, Yellow, Green)</a:t>
            </a:r>
          </a:p>
          <a:p>
            <a:pPr lvl="1"/>
            <a:r>
              <a:rPr lang="en-US" dirty="0"/>
              <a:t>State can change every 5 seconds</a:t>
            </a:r>
          </a:p>
          <a:p>
            <a:pPr lvl="2"/>
            <a:r>
              <a:rPr lang="en-US" dirty="0"/>
              <a:t>Except if green and traffic, stay green</a:t>
            </a:r>
          </a:p>
          <a:p>
            <a:pPr marL="0" indent="0">
              <a:buNone/>
            </a:pPr>
            <a:endParaRPr lang="en-US" dirty="0"/>
          </a:p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6" name="Object 5"/>
          <p:cNvGraphicFramePr>
            <a:graphicFrameLocks noGrp="1"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047567104"/>
              </p:ext>
            </p:extLst>
          </p:nvPr>
        </p:nvGraphicFramePr>
        <p:xfrm>
          <a:off x="4881189" y="2859966"/>
          <a:ext cx="4262811" cy="363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081" name="VISIO" r:id="rId5" imgW="2276110" imgH="1942910" progId="Visio.Drawing.6">
                  <p:embed/>
                </p:oleObj>
              </mc:Choice>
              <mc:Fallback>
                <p:oleObj name="VISIO" r:id="rId5" imgW="2276110" imgH="1942910" progId="Visio.Drawing.6">
                  <p:embed/>
                  <p:pic>
                    <p:nvPicPr>
                      <p:cNvPr id="6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1189" y="2859966"/>
                        <a:ext cx="4262811" cy="3638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570F51F3-E051-1646-AF91-DCA6A5AE313D}"/>
              </a:ext>
            </a:extLst>
          </p:cNvPr>
          <p:cNvSpPr txBox="1"/>
          <p:nvPr/>
        </p:nvSpPr>
        <p:spPr>
          <a:xfrm>
            <a:off x="228600" y="6006584"/>
            <a:ext cx="2685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From H&amp;H Section 3.4.1</a:t>
            </a:r>
          </a:p>
        </p:txBody>
      </p:sp>
    </p:spTree>
    <p:extLst>
      <p:ext uri="{BB962C8B-B14F-4D97-AF65-F5344CB8AC3E}">
        <p14:creationId xmlns:p14="http://schemas.microsoft.com/office/powerpoint/2010/main" val="2811809226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Recall: FSM Transition Diagram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Moore FSM: </a:t>
            </a:r>
            <a:r>
              <a:rPr lang="en-US" dirty="0"/>
              <a:t>outputs labeled in each state</a:t>
            </a:r>
          </a:p>
          <a:p>
            <a:pPr lvl="1"/>
            <a:r>
              <a:rPr lang="en-US" b="1" dirty="0"/>
              <a:t>States: </a:t>
            </a:r>
            <a:r>
              <a:rPr lang="en-US" dirty="0"/>
              <a:t>Circles</a:t>
            </a:r>
          </a:p>
          <a:p>
            <a:pPr lvl="1"/>
            <a:r>
              <a:rPr lang="en-US" b="1" dirty="0"/>
              <a:t>Transitions: </a:t>
            </a:r>
            <a:r>
              <a:rPr lang="en-US" dirty="0"/>
              <a:t>Arcs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6" name="Object 5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304800" y="2838450"/>
          <a:ext cx="4262438" cy="363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89" name="VISIO" r:id="rId5" imgW="2276110" imgH="1942910" progId="Visio.Drawing.6">
                  <p:embed/>
                </p:oleObj>
              </mc:Choice>
              <mc:Fallback>
                <p:oleObj name="VISIO" r:id="rId5" imgW="2276110" imgH="1942910" progId="Visio.Drawing.6">
                  <p:embed/>
                  <p:pic>
                    <p:nvPicPr>
                      <p:cNvPr id="6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2838450"/>
                        <a:ext cx="4262438" cy="3638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3"/>
            </p:custDataLst>
            <p:extLst/>
          </p:nvPr>
        </p:nvGraphicFramePr>
        <p:xfrm>
          <a:off x="4648200" y="2489666"/>
          <a:ext cx="4002598" cy="39873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90" name="VISIO" r:id="rId7" imgW="2001299" imgH="1993667" progId="Visio.Drawing.6">
                  <p:embed/>
                </p:oleObj>
              </mc:Choice>
              <mc:Fallback>
                <p:oleObj name="VISIO" r:id="rId7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489666"/>
                        <a:ext cx="4002598" cy="39873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23794391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Recall: Finite State Machine:</a:t>
            </a:r>
            <a:br>
              <a:rPr lang="en-US" dirty="0"/>
            </a:br>
            <a:r>
              <a:rPr lang="en-US" dirty="0"/>
              <a:t>	State Transition Table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084724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Recall: FSM State Transition Table</a:t>
            </a:r>
          </a:p>
        </p:txBody>
      </p:sp>
      <p:graphicFrame>
        <p:nvGraphicFramePr>
          <p:cNvPr id="6" name="Group 236"/>
          <p:cNvGraphicFramePr>
            <a:graphicFrameLocks noGrp="1"/>
          </p:cNvGraphicFramePr>
          <p:nvPr>
            <p:ph idx="1"/>
            <p:custDataLst>
              <p:tags r:id="rId3"/>
            </p:custDataLst>
            <p:extLst/>
          </p:nvPr>
        </p:nvGraphicFramePr>
        <p:xfrm>
          <a:off x="3962400" y="990600"/>
          <a:ext cx="4876799" cy="316992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19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Inputs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Next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2163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5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2321" name="VISIO" r:id="rId9" imgW="2001299" imgH="1993667" progId="Visio.Drawing.6">
                  <p:embed/>
                </p:oleObj>
              </mc:Choice>
              <mc:Fallback>
                <p:oleObj name="VISIO" r:id="rId9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Group 191"/>
          <p:cNvGraphicFramePr>
            <a:graphicFrameLocks/>
          </p:cNvGraphicFramePr>
          <p:nvPr>
            <p:custDataLst>
              <p:tags r:id="rId6"/>
            </p:custDataLst>
            <p:extLst/>
          </p:nvPr>
        </p:nvGraphicFramePr>
        <p:xfrm>
          <a:off x="6324600" y="4236720"/>
          <a:ext cx="2514600" cy="2159272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83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S1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S3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58000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62</a:t>
            </a:r>
          </a:p>
        </p:txBody>
      </p:sp>
    </p:spTree>
    <p:extLst>
      <p:ext uri="{BB962C8B-B14F-4D97-AF65-F5344CB8AC3E}">
        <p14:creationId xmlns:p14="http://schemas.microsoft.com/office/powerpoint/2010/main" val="3341864251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Recall: FSM State Transition Table</a:t>
            </a:r>
          </a:p>
        </p:txBody>
      </p:sp>
      <p:graphicFrame>
        <p:nvGraphicFramePr>
          <p:cNvPr id="6" name="Group 236"/>
          <p:cNvGraphicFramePr>
            <a:graphicFrameLocks noGrp="1"/>
          </p:cNvGraphicFramePr>
          <p:nvPr>
            <p:ph idx="1"/>
            <p:custDataLst>
              <p:tags r:id="rId3"/>
            </p:custDataLst>
            <p:extLst/>
          </p:nvPr>
        </p:nvGraphicFramePr>
        <p:xfrm>
          <a:off x="3962400" y="990600"/>
          <a:ext cx="4876799" cy="316992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19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Inputs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Next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2163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5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7441" name="VISIO" r:id="rId9" imgW="2001299" imgH="1993667" progId="Visio.Drawing.6">
                  <p:embed/>
                </p:oleObj>
              </mc:Choice>
              <mc:Fallback>
                <p:oleObj name="VISIO" r:id="rId9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Group 191"/>
          <p:cNvGraphicFramePr>
            <a:graphicFrameLocks/>
          </p:cNvGraphicFramePr>
          <p:nvPr>
            <p:custDataLst>
              <p:tags r:id="rId6"/>
            </p:custDataLst>
            <p:extLst/>
          </p:nvPr>
        </p:nvGraphicFramePr>
        <p:xfrm>
          <a:off x="6324600" y="4236720"/>
          <a:ext cx="2514600" cy="2159272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83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S1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S3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526211" y="5223301"/>
            <a:ext cx="55564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S’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xor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        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(Simplified)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S’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 +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</a:t>
            </a: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cxnSp>
        <p:nvCxnSpPr>
          <p:cNvPr id="15" name="Straight Connector 14"/>
          <p:cNvCxnSpPr/>
          <p:nvPr/>
        </p:nvCxnSpPr>
        <p:spPr bwMode="auto">
          <a:xfrm>
            <a:off x="3611880" y="6058437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>
            <a:off x="4130040" y="6058437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>
            <a:off x="1346916" y="6058437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1844040" y="6058437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2286000" y="6058437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0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67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3962399" y="1781931"/>
            <a:ext cx="4876799" cy="389769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3962401" y="2963031"/>
            <a:ext cx="4876799" cy="389769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0079033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E2B8C9-E1C5-354D-83ED-8471A1A38E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 for This Week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51BD38-08B9-0946-9580-73AF3BCCD5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FF"/>
                </a:solidFill>
              </a:rPr>
              <a:t>Today</a:t>
            </a:r>
          </a:p>
          <a:p>
            <a:pPr marL="0" indent="0">
              <a:buNone/>
            </a:pPr>
            <a:endParaRPr lang="en-US" sz="1200" dirty="0"/>
          </a:p>
          <a:p>
            <a:pPr lvl="1"/>
            <a:r>
              <a:rPr lang="en-US" dirty="0"/>
              <a:t>Wrap up Sequential Logic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Hardware Description Languages and Verilog </a:t>
            </a:r>
          </a:p>
          <a:p>
            <a:pPr lvl="2"/>
            <a:r>
              <a:rPr lang="en-US" dirty="0"/>
              <a:t>Combinational Logic</a:t>
            </a:r>
          </a:p>
          <a:p>
            <a:pPr lvl="2"/>
            <a:r>
              <a:rPr lang="en-US" dirty="0"/>
              <a:t>Sequential Logic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Tomorrow</a:t>
            </a:r>
          </a:p>
          <a:p>
            <a:pPr marL="671512" lvl="2" indent="0">
              <a:buNone/>
            </a:pPr>
            <a:endParaRPr lang="en-US" dirty="0"/>
          </a:p>
          <a:p>
            <a:pPr lvl="1"/>
            <a:r>
              <a:rPr lang="en-US" dirty="0"/>
              <a:t>Timing and Verification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482BF0-A589-B045-A5C8-D24D35F5733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0351591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Recall: Finite State Machine:</a:t>
            </a:r>
            <a:br>
              <a:rPr lang="en-US" dirty="0"/>
            </a:br>
            <a:r>
              <a:rPr lang="en-US" dirty="0"/>
              <a:t>	Output Table</a:t>
            </a: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5228013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Recall: FSM Output Table</a:t>
            </a: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489" name="VISIO" r:id="rId6" imgW="2001299" imgH="1993667" progId="Visio.Drawing.6">
                  <p:embed/>
                </p:oleObj>
              </mc:Choice>
              <mc:Fallback>
                <p:oleObj name="VISIO" r:id="rId6" imgW="2001299" imgH="1993667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Group 236"/>
          <p:cNvGraphicFramePr>
            <a:graphicFrameLocks/>
          </p:cNvGraphicFramePr>
          <p:nvPr>
            <p:custDataLst>
              <p:tags r:id="rId3"/>
            </p:custDataLst>
            <p:extLst/>
          </p:nvPr>
        </p:nvGraphicFramePr>
        <p:xfrm>
          <a:off x="3962400" y="990600"/>
          <a:ext cx="4876799" cy="237744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289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89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07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481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Outputs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green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yellow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green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yellow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0" name="Group 191"/>
          <p:cNvGraphicFramePr>
            <a:graphicFrameLocks/>
          </p:cNvGraphicFramePr>
          <p:nvPr>
            <p:custDataLst>
              <p:tags r:id="rId4"/>
            </p:custDataLst>
            <p:extLst/>
          </p:nvPr>
        </p:nvGraphicFramePr>
        <p:xfrm>
          <a:off x="6324600" y="4236720"/>
          <a:ext cx="2514600" cy="1718514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06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Output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green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yellow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 txBox="1">
            <a:spLocks/>
          </p:cNvSpPr>
          <p:nvPr/>
        </p:nvSpPr>
        <p:spPr>
          <a:xfrm>
            <a:off x="6839174" y="64985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70</a:t>
            </a:r>
          </a:p>
        </p:txBody>
      </p:sp>
    </p:spTree>
    <p:extLst>
      <p:ext uri="{BB962C8B-B14F-4D97-AF65-F5344CB8AC3E}">
        <p14:creationId xmlns:p14="http://schemas.microsoft.com/office/powerpoint/2010/main" val="3440755361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Recall: FSM Output Table</a:t>
            </a: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3585" name="VISIO" r:id="rId6" imgW="2001299" imgH="1993667" progId="Visio.Drawing.6">
                  <p:embed/>
                </p:oleObj>
              </mc:Choice>
              <mc:Fallback>
                <p:oleObj name="VISIO" r:id="rId6" imgW="2001299" imgH="1993667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Group 236"/>
          <p:cNvGraphicFramePr>
            <a:graphicFrameLocks/>
          </p:cNvGraphicFramePr>
          <p:nvPr>
            <p:custDataLst>
              <p:tags r:id="rId3"/>
            </p:custDataLst>
            <p:extLst/>
          </p:nvPr>
        </p:nvGraphicFramePr>
        <p:xfrm>
          <a:off x="3962400" y="990600"/>
          <a:ext cx="4876800" cy="237744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289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89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40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740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Outputs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A1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B1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B0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0" name="Group 191"/>
          <p:cNvGraphicFramePr>
            <a:graphicFrameLocks/>
          </p:cNvGraphicFramePr>
          <p:nvPr>
            <p:custDataLst>
              <p:tags r:id="rId4"/>
            </p:custDataLst>
            <p:extLst/>
          </p:nvPr>
        </p:nvGraphicFramePr>
        <p:xfrm>
          <a:off x="6324600" y="4236720"/>
          <a:ext cx="2514600" cy="1718514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06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Output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green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yellow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85800" y="4876800"/>
            <a:ext cx="2286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endParaRPr kumimoji="0" lang="de-CH" sz="24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1447800" y="5334000"/>
            <a:ext cx="30480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1447800" y="5715000"/>
            <a:ext cx="30480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2" name="Rectangle 11"/>
          <p:cNvSpPr/>
          <p:nvPr/>
        </p:nvSpPr>
        <p:spPr bwMode="auto">
          <a:xfrm>
            <a:off x="3962400" y="2971800"/>
            <a:ext cx="4876799" cy="392490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58000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74</a:t>
            </a:r>
          </a:p>
        </p:txBody>
      </p:sp>
    </p:spTree>
    <p:extLst>
      <p:ext uri="{BB962C8B-B14F-4D97-AF65-F5344CB8AC3E}">
        <p14:creationId xmlns:p14="http://schemas.microsoft.com/office/powerpoint/2010/main" val="685646790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Recall: Finite State Machine:</a:t>
            </a:r>
            <a:br>
              <a:rPr lang="en-US" dirty="0"/>
            </a:br>
            <a:r>
              <a:rPr lang="en-US" dirty="0"/>
              <a:t>				Schematic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9979766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Recall: FSM Schematic: State Register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736" y="2286000"/>
            <a:ext cx="7622327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 bwMode="auto">
          <a:xfrm>
            <a:off x="722736" y="3886200"/>
            <a:ext cx="801264" cy="457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1360259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 dirty="0"/>
              <a:t>Recall: FSM Schematic: State Register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4325938" y="838200"/>
          <a:ext cx="1922462" cy="335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4609" name="VISIO" r:id="rId5" imgW="769378" imgH="1343359" progId="Visio.Drawing.6">
                  <p:embed/>
                </p:oleObj>
              </mc:Choice>
              <mc:Fallback>
                <p:oleObj name="VISIO" r:id="rId5" imgW="769378" imgH="1343359" progId="Visio.Drawing.6">
                  <p:embed/>
                  <p:pic>
                    <p:nvPicPr>
                      <p:cNvPr id="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25938" y="838200"/>
                        <a:ext cx="1922462" cy="3352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Connector 6"/>
          <p:cNvCxnSpPr/>
          <p:nvPr/>
        </p:nvCxnSpPr>
        <p:spPr bwMode="auto">
          <a:xfrm>
            <a:off x="228600" y="4827588"/>
            <a:ext cx="861060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852990741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 dirty="0"/>
              <a:t>Recall: FSM Schematic: Next State Logic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228600" y="838200"/>
          <a:ext cx="6030913" cy="3989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5633" name="VISIO" r:id="rId5" imgW="2462316" imgH="1628823" progId="Visio.Drawing.6">
                  <p:embed/>
                </p:oleObj>
              </mc:Choice>
              <mc:Fallback>
                <p:oleObj name="VISIO" r:id="rId5" imgW="2462316" imgH="1628823" progId="Visio.Drawing.6">
                  <p:embed/>
                  <p:pic>
                    <p:nvPicPr>
                      <p:cNvPr id="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838200"/>
                        <a:ext cx="6030913" cy="3989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/>
          <p:nvPr/>
        </p:nvSpPr>
        <p:spPr>
          <a:xfrm>
            <a:off x="2286000" y="5029200"/>
            <a:ext cx="55564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S’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xor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S’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 +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</a:t>
            </a: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228600" y="4827588"/>
            <a:ext cx="861060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5353191" y="5864844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>
            <a:off x="5871351" y="5864844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3088227" y="5864844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3585351" y="5864844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>
            <a:off x="4027311" y="5864844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111281772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 dirty="0"/>
              <a:t>Recall: FSM Schematic: Output Logic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304800" y="838200"/>
          <a:ext cx="8458200" cy="3935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6657" name="VISIO" r:id="rId5" imgW="3500366" imgH="1628823" progId="Visio.Drawing.6">
                  <p:embed/>
                </p:oleObj>
              </mc:Choice>
              <mc:Fallback>
                <p:oleObj name="VISIO" r:id="rId5" imgW="3500366" imgH="1628823" progId="Visio.Drawing.6">
                  <p:embed/>
                  <p:pic>
                    <p:nvPicPr>
                      <p:cNvPr id="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838200"/>
                        <a:ext cx="8458200" cy="3935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Connector 6"/>
          <p:cNvCxnSpPr/>
          <p:nvPr/>
        </p:nvCxnSpPr>
        <p:spPr bwMode="auto">
          <a:xfrm>
            <a:off x="228600" y="4827588"/>
            <a:ext cx="861060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3810000" y="4881564"/>
            <a:ext cx="2286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endParaRPr kumimoji="0" lang="de-CH" sz="24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4572000" y="5338764"/>
            <a:ext cx="30480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>
            <a:off x="4572000" y="5719764"/>
            <a:ext cx="30480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199689844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 dirty="0"/>
              <a:t>Recall: FSM Timing</a:t>
            </a: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-152400" y="3200400"/>
          <a:ext cx="91440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6897" name="VISIO" r:id="rId5" imgW="5530670" imgH="2543223" progId="Visio.Drawing.6">
                  <p:embed/>
                </p:oleObj>
              </mc:Choice>
              <mc:Fallback>
                <p:oleObj name="VISIO" r:id="rId5" imgW="5530670" imgH="2543223" progId="Visio.Drawing.6">
                  <p:embed/>
                  <p:pic>
                    <p:nvPicPr>
                      <p:cNvPr id="5" name="Content Placeholder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200400"/>
                        <a:ext cx="9144000" cy="329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5"/>
          <p:cNvSpPr/>
          <p:nvPr/>
        </p:nvSpPr>
        <p:spPr bwMode="auto">
          <a:xfrm>
            <a:off x="6050962" y="470250"/>
            <a:ext cx="838200" cy="8382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77247" y="552789"/>
            <a:ext cx="9856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yellow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red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513155" y="468313"/>
            <a:ext cx="985630" cy="838200"/>
            <a:chOff x="4117285" y="1355035"/>
            <a:chExt cx="985630" cy="838200"/>
          </a:xfrm>
        </p:grpSpPr>
        <p:sp>
          <p:nvSpPr>
            <p:cNvPr id="9" name="Oval 8"/>
            <p:cNvSpPr/>
            <p:nvPr/>
          </p:nvSpPr>
          <p:spPr bwMode="auto">
            <a:xfrm>
              <a:off x="4191000" y="1355035"/>
              <a:ext cx="838200" cy="838200"/>
            </a:xfrm>
            <a:prstGeom prst="ellipse">
              <a:avLst/>
            </a:prstGeom>
            <a:solidFill>
              <a:srgbClr val="F89BBA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17285" y="1437574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529177" y="2007252"/>
            <a:ext cx="985630" cy="838200"/>
            <a:chOff x="2974285" y="2136627"/>
            <a:chExt cx="985630" cy="838200"/>
          </a:xfrm>
        </p:grpSpPr>
        <p:sp>
          <p:nvSpPr>
            <p:cNvPr id="12" name="Oval 11"/>
            <p:cNvSpPr/>
            <p:nvPr/>
          </p:nvSpPr>
          <p:spPr bwMode="auto">
            <a:xfrm>
              <a:off x="3048000" y="2136627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974285" y="2219166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green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972986" y="1992107"/>
            <a:ext cx="985630" cy="838200"/>
            <a:chOff x="1837084" y="1232452"/>
            <a:chExt cx="985630" cy="838200"/>
          </a:xfrm>
        </p:grpSpPr>
        <p:sp>
          <p:nvSpPr>
            <p:cNvPr id="15" name="Oval 14"/>
            <p:cNvSpPr/>
            <p:nvPr/>
          </p:nvSpPr>
          <p:spPr bwMode="auto">
            <a:xfrm>
              <a:off x="1910799" y="1232452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837084" y="1314991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735135" y="370533"/>
            <a:ext cx="308055" cy="326119"/>
            <a:chOff x="1108058" y="1186459"/>
            <a:chExt cx="308055" cy="326119"/>
          </a:xfrm>
        </p:grpSpPr>
        <p:sp>
          <p:nvSpPr>
            <p:cNvPr id="18" name="Arc 17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9" name="Straight Arrow Connector 18"/>
            <p:cNvCxnSpPr>
              <a:stCxn id="25" idx="2"/>
            </p:cNvCxnSpPr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0" name="Group 19"/>
          <p:cNvGrpSpPr/>
          <p:nvPr/>
        </p:nvGrpSpPr>
        <p:grpSpPr>
          <a:xfrm rot="10800000">
            <a:off x="7458052" y="2639973"/>
            <a:ext cx="308055" cy="326119"/>
            <a:chOff x="1108058" y="1186459"/>
            <a:chExt cx="308055" cy="326119"/>
          </a:xfrm>
        </p:grpSpPr>
        <p:sp>
          <p:nvSpPr>
            <p:cNvPr id="21" name="Arc 20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3" name="Freeform 22"/>
          <p:cNvSpPr/>
          <p:nvPr/>
        </p:nvSpPr>
        <p:spPr bwMode="auto">
          <a:xfrm>
            <a:off x="6893785" y="748378"/>
            <a:ext cx="704999" cy="122914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 bwMode="auto">
          <a:xfrm rot="5400000">
            <a:off x="7739970" y="1593797"/>
            <a:ext cx="72009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Freeform 24"/>
          <p:cNvSpPr/>
          <p:nvPr/>
        </p:nvSpPr>
        <p:spPr bwMode="auto">
          <a:xfrm rot="10959104">
            <a:off x="6864129" y="2439140"/>
            <a:ext cx="732587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 bwMode="auto">
          <a:xfrm rot="16200000">
            <a:off x="6050298" y="1574272"/>
            <a:ext cx="69247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Freeform 26"/>
          <p:cNvSpPr/>
          <p:nvPr/>
        </p:nvSpPr>
        <p:spPr bwMode="auto">
          <a:xfrm rot="1804892">
            <a:off x="5779203" y="365067"/>
            <a:ext cx="536439" cy="50669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63347" y="309481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Reset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93785" y="214193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63433" y="474028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61442" y="30648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79886" y="2397811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81825" y="2576005"/>
            <a:ext cx="336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91375" y="2787848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55B7EB0-6CD6-0E4B-B657-BDD81BE0754A}"/>
              </a:ext>
            </a:extLst>
          </p:cNvPr>
          <p:cNvSpPr txBox="1"/>
          <p:nvPr/>
        </p:nvSpPr>
        <p:spPr>
          <a:xfrm>
            <a:off x="653143" y="1905125"/>
            <a:ext cx="2480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432FF"/>
                </a:solidFill>
              </a:rPr>
              <a:t>See H&amp;H Chapter 3.4</a:t>
            </a:r>
          </a:p>
        </p:txBody>
      </p:sp>
    </p:spTree>
    <p:extLst>
      <p:ext uri="{BB962C8B-B14F-4D97-AF65-F5344CB8AC3E}">
        <p14:creationId xmlns:p14="http://schemas.microsoft.com/office/powerpoint/2010/main" val="1909974796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Finite State Machine:</a:t>
            </a:r>
            <a:br>
              <a:rPr lang="en-US" dirty="0"/>
            </a:br>
            <a:r>
              <a:rPr lang="en-US" dirty="0"/>
              <a:t>	State Encoding</a:t>
            </a: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8944891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E2B8C9-E1C5-354D-83ED-8471A1A38E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 for Next Week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51BD38-08B9-0946-9580-73AF3BCCD5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FF"/>
                </a:solidFill>
              </a:rPr>
              <a:t>Thursday</a:t>
            </a:r>
          </a:p>
          <a:p>
            <a:pPr marL="0" indent="0">
              <a:buNone/>
            </a:pPr>
            <a:endParaRPr lang="en-US" sz="1200" dirty="0"/>
          </a:p>
          <a:p>
            <a:pPr lvl="1"/>
            <a:r>
              <a:rPr lang="en-US" dirty="0"/>
              <a:t>Von Neumann Model of Execution</a:t>
            </a:r>
          </a:p>
          <a:p>
            <a:pPr lvl="1"/>
            <a:r>
              <a:rPr lang="en-US" dirty="0"/>
              <a:t>Instruction Set Architecture</a:t>
            </a:r>
          </a:p>
          <a:p>
            <a:pPr lvl="2"/>
            <a:r>
              <a:rPr lang="en-US" dirty="0"/>
              <a:t>LC-3 and MIPS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Friday</a:t>
            </a:r>
          </a:p>
          <a:p>
            <a:pPr marL="671512" lvl="2" indent="0">
              <a:buNone/>
            </a:pPr>
            <a:endParaRPr lang="en-US" dirty="0"/>
          </a:p>
          <a:p>
            <a:pPr lvl="1"/>
            <a:r>
              <a:rPr lang="en-US" dirty="0"/>
              <a:t>ISA and Assembly Programming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482BF0-A589-B045-A5C8-D24D35F5733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6632441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State Encoding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ea typeface="Cambria" charset="0"/>
                <a:cs typeface="Cambria" charset="0"/>
              </a:rPr>
              <a:t>How do we encode the state bits?</a:t>
            </a:r>
          </a:p>
          <a:p>
            <a:pPr lvl="1"/>
            <a:r>
              <a:rPr lang="en-US" dirty="0">
                <a:ea typeface="Cambria" charset="0"/>
                <a:cs typeface="Cambria" charset="0"/>
              </a:rPr>
              <a:t>Three common state binary encodings with different tradeoffs</a:t>
            </a:r>
          </a:p>
          <a:p>
            <a:pPr marL="1154112" lvl="2" indent="-457200">
              <a:buSzPct val="100000"/>
              <a:buFont typeface="+mj-lt"/>
              <a:buAutoNum type="arabicPeriod"/>
            </a:pPr>
            <a:r>
              <a:rPr lang="en-US" b="1" dirty="0">
                <a:ea typeface="Cambria" charset="0"/>
                <a:cs typeface="Cambria" charset="0"/>
              </a:rPr>
              <a:t>Fully Encoded</a:t>
            </a:r>
          </a:p>
          <a:p>
            <a:pPr marL="1154112" lvl="2" indent="-457200">
              <a:buSzPct val="100000"/>
              <a:buFont typeface="+mj-lt"/>
              <a:buAutoNum type="arabicPeriod"/>
            </a:pPr>
            <a:r>
              <a:rPr lang="en-US" b="1" dirty="0">
                <a:ea typeface="Cambria" charset="0"/>
                <a:cs typeface="Cambria" charset="0"/>
              </a:rPr>
              <a:t>1-Hot Encoded</a:t>
            </a:r>
          </a:p>
          <a:p>
            <a:pPr marL="1154112" lvl="2" indent="-457200">
              <a:buSzPct val="100000"/>
              <a:buFont typeface="+mj-lt"/>
              <a:buAutoNum type="arabicPeriod"/>
            </a:pPr>
            <a:r>
              <a:rPr lang="en-US" b="1" dirty="0">
                <a:ea typeface="Cambria" charset="0"/>
                <a:cs typeface="Cambria" charset="0"/>
              </a:rPr>
              <a:t>Output Encoded</a:t>
            </a:r>
          </a:p>
          <a:p>
            <a:pPr marL="801687" lvl="1" indent="-457200">
              <a:buSzPct val="100000"/>
              <a:buFont typeface="+mj-lt"/>
              <a:buAutoNum type="arabicPeriod"/>
            </a:pPr>
            <a:endParaRPr lang="en-US" sz="1800" dirty="0">
              <a:ea typeface="Cambria" charset="0"/>
              <a:cs typeface="Cambria" charset="0"/>
            </a:endParaRPr>
          </a:p>
          <a:p>
            <a:r>
              <a:rPr lang="en-US" dirty="0">
                <a:ea typeface="Cambria" charset="0"/>
                <a:cs typeface="Cambria" charset="0"/>
              </a:rPr>
              <a:t>Let’s see an example </a:t>
            </a:r>
            <a:r>
              <a:rPr lang="en-US" b="1" dirty="0">
                <a:ea typeface="Cambria" charset="0"/>
                <a:cs typeface="Cambria" charset="0"/>
              </a:rPr>
              <a:t>Swiss</a:t>
            </a:r>
            <a:r>
              <a:rPr lang="en-US" dirty="0">
                <a:ea typeface="Cambria" charset="0"/>
                <a:cs typeface="Cambria" charset="0"/>
              </a:rPr>
              <a:t> traffic light with 4 states</a:t>
            </a:r>
          </a:p>
          <a:p>
            <a:pPr lvl="1"/>
            <a:r>
              <a:rPr lang="en-US" dirty="0">
                <a:ea typeface="Cambria" charset="0"/>
                <a:cs typeface="Cambria" charset="0"/>
              </a:rPr>
              <a:t>Green, Yellow, Red, </a:t>
            </a:r>
            <a:r>
              <a:rPr lang="en-US" dirty="0" err="1">
                <a:ea typeface="Cambria" charset="0"/>
                <a:cs typeface="Cambria" charset="0"/>
              </a:rPr>
              <a:t>Yellow+Red</a:t>
            </a:r>
            <a:endParaRPr lang="en-US" dirty="0">
              <a:ea typeface="Cambria" charset="0"/>
              <a:cs typeface="Cambria" charset="0"/>
            </a:endParaRPr>
          </a:p>
          <a:p>
            <a:pPr lvl="1"/>
            <a:endParaRPr lang="en-US" sz="1100" dirty="0">
              <a:ea typeface="Cambria" charset="0"/>
              <a:cs typeface="Cambria" charset="0"/>
            </a:endParaRPr>
          </a:p>
          <a:p>
            <a:pPr lvl="1"/>
            <a:endParaRPr lang="en-US" sz="2400" dirty="0">
              <a:ea typeface="Cambria" charset="0"/>
              <a:cs typeface="Cambria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2333828" y="4186080"/>
            <a:ext cx="914400" cy="227965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2457250" y="4286964"/>
            <a:ext cx="667555" cy="666482"/>
          </a:xfrm>
          <a:prstGeom prst="ellipse">
            <a:avLst/>
          </a:prstGeom>
          <a:solidFill>
            <a:srgbClr val="FF000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2457249" y="5004783"/>
            <a:ext cx="667555" cy="666482"/>
          </a:xfrm>
          <a:prstGeom prst="ellipse">
            <a:avLst/>
          </a:prstGeom>
          <a:solidFill>
            <a:srgbClr val="FFFF0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2457248" y="5722602"/>
            <a:ext cx="667555" cy="666482"/>
          </a:xfrm>
          <a:prstGeom prst="ellipse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3505200" y="4186080"/>
            <a:ext cx="914400" cy="227965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3628622" y="4286964"/>
            <a:ext cx="667555" cy="666482"/>
          </a:xfrm>
          <a:prstGeom prst="ellipse">
            <a:avLst/>
          </a:prstGeom>
          <a:solidFill>
            <a:srgbClr val="FF000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3628621" y="5004783"/>
            <a:ext cx="667555" cy="666482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3628620" y="5722602"/>
            <a:ext cx="667555" cy="666482"/>
          </a:xfrm>
          <a:prstGeom prst="ellipse">
            <a:avLst/>
          </a:prstGeom>
          <a:solidFill>
            <a:srgbClr val="00B05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6" name="Rounded Rectangle 15"/>
          <p:cNvSpPr/>
          <p:nvPr/>
        </p:nvSpPr>
        <p:spPr bwMode="auto">
          <a:xfrm>
            <a:off x="4676572" y="4186080"/>
            <a:ext cx="914400" cy="227965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4799994" y="4286964"/>
            <a:ext cx="667555" cy="666482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4799993" y="5004783"/>
            <a:ext cx="667555" cy="666482"/>
          </a:xfrm>
          <a:prstGeom prst="ellipse">
            <a:avLst/>
          </a:prstGeom>
          <a:solidFill>
            <a:srgbClr val="FFFF0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4799992" y="5722602"/>
            <a:ext cx="667555" cy="666482"/>
          </a:xfrm>
          <a:prstGeom prst="ellipse">
            <a:avLst/>
          </a:prstGeom>
          <a:solidFill>
            <a:srgbClr val="00B05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" name="Rounded Rectangle 19"/>
          <p:cNvSpPr/>
          <p:nvPr/>
        </p:nvSpPr>
        <p:spPr bwMode="auto">
          <a:xfrm>
            <a:off x="5862638" y="4186080"/>
            <a:ext cx="914400" cy="227965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5986060" y="4286964"/>
            <a:ext cx="667555" cy="666482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5986059" y="5004783"/>
            <a:ext cx="667555" cy="666482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5986058" y="5722602"/>
            <a:ext cx="667555" cy="666482"/>
          </a:xfrm>
          <a:prstGeom prst="ellipse">
            <a:avLst/>
          </a:prstGeom>
          <a:solidFill>
            <a:srgbClr val="00B05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9990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State Encoding (II)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4237"/>
            <a:ext cx="8915400" cy="5193723"/>
          </a:xfrm>
        </p:spPr>
        <p:txBody>
          <a:bodyPr/>
          <a:lstStyle/>
          <a:p>
            <a:pPr marL="457200" indent="-457200">
              <a:buSzPct val="100000"/>
              <a:buFont typeface="+mj-lt"/>
              <a:buAutoNum type="arabicPeriod"/>
            </a:pPr>
            <a:r>
              <a:rPr lang="en-US" b="1" dirty="0">
                <a:ea typeface="Cambria" charset="0"/>
                <a:cs typeface="Cambria" charset="0"/>
              </a:rPr>
              <a:t>Binary Encoding (Full Encoding):</a:t>
            </a: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Use the minimum number of bits used to encode all states</a:t>
            </a:r>
          </a:p>
          <a:p>
            <a:pPr lvl="2"/>
            <a:r>
              <a:rPr lang="en-US" sz="2200" dirty="0">
                <a:ea typeface="Cambria" charset="0"/>
                <a:cs typeface="Cambria" charset="0"/>
              </a:rPr>
              <a:t>Use </a:t>
            </a:r>
            <a:r>
              <a:rPr lang="en-US" sz="2200" i="1" dirty="0">
                <a:ea typeface="Cambria" charset="0"/>
                <a:cs typeface="Cambria" charset="0"/>
              </a:rPr>
              <a:t>log</a:t>
            </a:r>
            <a:r>
              <a:rPr lang="en-US" sz="2200" i="1" baseline="-25000" dirty="0">
                <a:ea typeface="Cambria" charset="0"/>
                <a:cs typeface="Cambria" charset="0"/>
              </a:rPr>
              <a:t>2</a:t>
            </a:r>
            <a:r>
              <a:rPr lang="en-US" sz="2200" i="1" dirty="0">
                <a:ea typeface="Cambria" charset="0"/>
                <a:cs typeface="Cambria" charset="0"/>
              </a:rPr>
              <a:t>(</a:t>
            </a:r>
            <a:r>
              <a:rPr lang="en-US" sz="2200" i="1" dirty="0" err="1">
                <a:ea typeface="Cambria" charset="0"/>
                <a:cs typeface="Cambria" charset="0"/>
              </a:rPr>
              <a:t>num_states</a:t>
            </a:r>
            <a:r>
              <a:rPr lang="en-US" sz="2200" i="1" dirty="0">
                <a:ea typeface="Cambria" charset="0"/>
                <a:cs typeface="Cambria" charset="0"/>
              </a:rPr>
              <a:t>) </a:t>
            </a:r>
            <a:r>
              <a:rPr lang="en-US" sz="2200" dirty="0">
                <a:ea typeface="Cambria" charset="0"/>
                <a:cs typeface="Cambria" charset="0"/>
              </a:rPr>
              <a:t>bits to represent the states</a:t>
            </a:r>
          </a:p>
          <a:p>
            <a:pPr lvl="1"/>
            <a:r>
              <a:rPr lang="en-US" sz="2400" i="1" dirty="0">
                <a:ea typeface="Cambria" charset="0"/>
                <a:cs typeface="Cambria" charset="0"/>
              </a:rPr>
              <a:t>Example states: </a:t>
            </a:r>
            <a:r>
              <a:rPr lang="en-US" sz="2400" dirty="0">
                <a:ea typeface="Cambria" charset="0"/>
                <a:cs typeface="Cambria" charset="0"/>
              </a:rPr>
              <a:t>00, 01, 10, 11</a:t>
            </a:r>
          </a:p>
          <a:p>
            <a:pPr lvl="1"/>
            <a:r>
              <a:rPr lang="en-US" sz="2400" b="1" dirty="0">
                <a:solidFill>
                  <a:schemeClr val="accent6"/>
                </a:solidFill>
                <a:ea typeface="Cambria" charset="0"/>
                <a:cs typeface="Cambria" charset="0"/>
              </a:rPr>
              <a:t>Minimizes</a:t>
            </a:r>
            <a:r>
              <a:rPr lang="en-US" sz="2400" dirty="0">
                <a:solidFill>
                  <a:schemeClr val="accent6"/>
                </a:solidFill>
                <a:ea typeface="Cambria" charset="0"/>
                <a:cs typeface="Cambria" charset="0"/>
              </a:rPr>
              <a:t> </a:t>
            </a:r>
            <a:r>
              <a:rPr lang="en-US" sz="2400" dirty="0">
                <a:ea typeface="Cambria" charset="0"/>
                <a:cs typeface="Cambria" charset="0"/>
              </a:rPr>
              <a:t># flip-flops, but not necessarily output logic or next state logic</a:t>
            </a:r>
          </a:p>
          <a:p>
            <a:pPr lvl="1"/>
            <a:endParaRPr lang="en-US" sz="1100" dirty="0">
              <a:ea typeface="Cambria" charset="0"/>
              <a:cs typeface="Cambria" charset="0"/>
            </a:endParaRPr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en-US" b="1" dirty="0">
                <a:ea typeface="Cambria" charset="0"/>
                <a:cs typeface="Cambria" charset="0"/>
              </a:rPr>
              <a:t>One-Hot Encoding:</a:t>
            </a: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Each bit encodes a different state </a:t>
            </a:r>
          </a:p>
          <a:p>
            <a:pPr lvl="2"/>
            <a:r>
              <a:rPr lang="en-US" sz="2200" dirty="0">
                <a:ea typeface="Cambria" charset="0"/>
                <a:cs typeface="Cambria" charset="0"/>
              </a:rPr>
              <a:t>Uses </a:t>
            </a:r>
            <a:r>
              <a:rPr lang="en-US" sz="2200" i="1" dirty="0" err="1">
                <a:ea typeface="Cambria" charset="0"/>
                <a:cs typeface="Cambria" charset="0"/>
              </a:rPr>
              <a:t>num_states</a:t>
            </a:r>
            <a:r>
              <a:rPr lang="en-US" sz="2200" dirty="0">
                <a:ea typeface="Cambria" charset="0"/>
                <a:cs typeface="Cambria" charset="0"/>
              </a:rPr>
              <a:t> bits to represent the states</a:t>
            </a:r>
          </a:p>
          <a:p>
            <a:pPr lvl="2"/>
            <a:r>
              <a:rPr lang="en-US" sz="2200" dirty="0">
                <a:ea typeface="Cambria" charset="0"/>
                <a:cs typeface="Cambria" charset="0"/>
              </a:rPr>
              <a:t>Exactly 1 bit is “hot” for a given state</a:t>
            </a:r>
          </a:p>
          <a:p>
            <a:pPr lvl="1"/>
            <a:r>
              <a:rPr lang="en-US" sz="2400" i="1" dirty="0">
                <a:ea typeface="Cambria" charset="0"/>
                <a:cs typeface="Cambria" charset="0"/>
              </a:rPr>
              <a:t>Example states:</a:t>
            </a:r>
            <a:r>
              <a:rPr lang="en-US" sz="2400" dirty="0">
                <a:ea typeface="Cambria" charset="0"/>
                <a:cs typeface="Cambria" charset="0"/>
              </a:rPr>
              <a:t> 0001, 0010, 0100, 1000</a:t>
            </a:r>
            <a:endParaRPr lang="en-US" sz="2400" i="1" dirty="0">
              <a:ea typeface="Cambria" charset="0"/>
              <a:cs typeface="Cambria" charset="0"/>
            </a:endParaRPr>
          </a:p>
          <a:p>
            <a:pPr lvl="1"/>
            <a:r>
              <a:rPr lang="en-US" sz="2400" b="1" dirty="0">
                <a:solidFill>
                  <a:schemeClr val="accent6"/>
                </a:solidFill>
                <a:ea typeface="Cambria" charset="0"/>
                <a:cs typeface="Cambria" charset="0"/>
              </a:rPr>
              <a:t>Simplest design process</a:t>
            </a:r>
            <a:r>
              <a:rPr lang="en-US" sz="2400" dirty="0">
                <a:solidFill>
                  <a:schemeClr val="accent6"/>
                </a:solidFill>
                <a:ea typeface="Cambria" charset="0"/>
                <a:cs typeface="Cambria" charset="0"/>
              </a:rPr>
              <a:t> </a:t>
            </a:r>
            <a:r>
              <a:rPr lang="mr-IN" sz="2400" dirty="0">
                <a:ea typeface="Cambria" charset="0"/>
                <a:cs typeface="Cambria" charset="0"/>
              </a:rPr>
              <a:t>–</a:t>
            </a:r>
            <a:r>
              <a:rPr lang="en-US" sz="2400" dirty="0">
                <a:ea typeface="Cambria" charset="0"/>
                <a:cs typeface="Cambria" charset="0"/>
              </a:rPr>
              <a:t> very automatable</a:t>
            </a:r>
          </a:p>
          <a:p>
            <a:pPr lvl="1"/>
            <a:r>
              <a:rPr lang="en-US" sz="2400" b="1" dirty="0">
                <a:solidFill>
                  <a:srgbClr val="C00000"/>
                </a:solidFill>
                <a:ea typeface="Cambria" charset="0"/>
                <a:cs typeface="Cambria" charset="0"/>
              </a:rPr>
              <a:t>Maximizes</a:t>
            </a:r>
            <a:r>
              <a:rPr lang="en-US" sz="2400" dirty="0">
                <a:solidFill>
                  <a:srgbClr val="C00000"/>
                </a:solidFill>
                <a:ea typeface="Cambria" charset="0"/>
                <a:cs typeface="Cambria" charset="0"/>
              </a:rPr>
              <a:t> </a:t>
            </a:r>
            <a:r>
              <a:rPr lang="en-US" sz="2400" dirty="0">
                <a:ea typeface="Cambria" charset="0"/>
                <a:cs typeface="Cambria" charset="0"/>
              </a:rPr>
              <a:t># flip-flops, </a:t>
            </a:r>
            <a:r>
              <a:rPr lang="en-US" sz="2400" b="1" dirty="0">
                <a:solidFill>
                  <a:schemeClr val="accent6"/>
                </a:solidFill>
                <a:ea typeface="Cambria" charset="0"/>
                <a:cs typeface="Cambria" charset="0"/>
              </a:rPr>
              <a:t>minimizes</a:t>
            </a:r>
            <a:r>
              <a:rPr lang="en-US" sz="2400" dirty="0">
                <a:solidFill>
                  <a:schemeClr val="accent6"/>
                </a:solidFill>
                <a:ea typeface="Cambria" charset="0"/>
                <a:cs typeface="Cambria" charset="0"/>
              </a:rPr>
              <a:t> </a:t>
            </a:r>
            <a:r>
              <a:rPr lang="en-US" sz="2400" dirty="0">
                <a:ea typeface="Cambria" charset="0"/>
                <a:cs typeface="Cambria" charset="0"/>
              </a:rPr>
              <a:t>next state logic</a:t>
            </a:r>
          </a:p>
          <a:p>
            <a:pPr lvl="1"/>
            <a:endParaRPr lang="en-US" sz="1050" dirty="0">
              <a:ea typeface="Cambria" charset="0"/>
              <a:cs typeface="Cambria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30697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State Encoding (III)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SzPct val="100000"/>
              <a:buFont typeface="+mj-lt"/>
              <a:buAutoNum type="arabicPeriod" startAt="3"/>
            </a:pPr>
            <a:r>
              <a:rPr lang="en-US" b="1" dirty="0">
                <a:ea typeface="Cambria" charset="0"/>
                <a:cs typeface="Cambria" charset="0"/>
              </a:rPr>
              <a:t>Output Encoding:</a:t>
            </a: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Outputs are </a:t>
            </a:r>
            <a:r>
              <a:rPr lang="en-US" sz="2400" b="1" dirty="0">
                <a:solidFill>
                  <a:schemeClr val="accent6"/>
                </a:solidFill>
                <a:ea typeface="Cambria" charset="0"/>
                <a:cs typeface="Cambria" charset="0"/>
              </a:rPr>
              <a:t>directly accessible </a:t>
            </a:r>
            <a:r>
              <a:rPr lang="en-US" sz="2400" dirty="0">
                <a:ea typeface="Cambria" charset="0"/>
                <a:cs typeface="Cambria" charset="0"/>
              </a:rPr>
              <a:t>in the state encoding</a:t>
            </a:r>
          </a:p>
          <a:p>
            <a:pPr lvl="2"/>
            <a:endParaRPr lang="en-US" sz="2200" dirty="0">
              <a:ea typeface="Cambria" charset="0"/>
              <a:cs typeface="Cambria" charset="0"/>
            </a:endParaRP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For example, since we have </a:t>
            </a:r>
            <a:r>
              <a:rPr lang="en-US" sz="2400" b="1" dirty="0">
                <a:solidFill>
                  <a:srgbClr val="0070C0"/>
                </a:solidFill>
                <a:ea typeface="Cambria" charset="0"/>
                <a:cs typeface="Cambria" charset="0"/>
              </a:rPr>
              <a:t>3 outputs </a:t>
            </a:r>
            <a:r>
              <a:rPr lang="en-US" sz="2400" dirty="0">
                <a:ea typeface="Cambria" charset="0"/>
                <a:cs typeface="Cambria" charset="0"/>
              </a:rPr>
              <a:t>(light color), encode state with </a:t>
            </a:r>
            <a:r>
              <a:rPr lang="en-US" sz="2400" b="1" dirty="0">
                <a:solidFill>
                  <a:srgbClr val="0070C0"/>
                </a:solidFill>
                <a:ea typeface="Cambria" charset="0"/>
                <a:cs typeface="Cambria" charset="0"/>
              </a:rPr>
              <a:t>3 bits</a:t>
            </a:r>
            <a:r>
              <a:rPr lang="en-US" sz="2400" dirty="0">
                <a:ea typeface="Cambria" charset="0"/>
                <a:cs typeface="Cambria" charset="0"/>
              </a:rPr>
              <a:t>, where each bit represents a color</a:t>
            </a:r>
          </a:p>
          <a:p>
            <a:pPr lvl="1"/>
            <a:r>
              <a:rPr lang="en-US" sz="2400" i="1" dirty="0">
                <a:ea typeface="Cambria" charset="0"/>
                <a:cs typeface="Cambria" charset="0"/>
              </a:rPr>
              <a:t>Example states: </a:t>
            </a:r>
            <a:r>
              <a:rPr lang="en-US" sz="2400" dirty="0">
                <a:ea typeface="Cambria" charset="0"/>
                <a:cs typeface="Cambria" charset="0"/>
              </a:rPr>
              <a:t>001, 010, 100, 110</a:t>
            </a:r>
          </a:p>
          <a:p>
            <a:pPr lvl="2"/>
            <a:r>
              <a:rPr lang="en-US" dirty="0">
                <a:ea typeface="Cambria" charset="0"/>
                <a:cs typeface="Cambria" charset="0"/>
              </a:rPr>
              <a:t>Bit</a:t>
            </a:r>
            <a:r>
              <a:rPr lang="en-US" baseline="-25000" dirty="0">
                <a:ea typeface="Cambria" charset="0"/>
                <a:cs typeface="Cambria" charset="0"/>
              </a:rPr>
              <a:t>0</a:t>
            </a:r>
            <a:r>
              <a:rPr lang="en-US" dirty="0">
                <a:ea typeface="Cambria" charset="0"/>
                <a:cs typeface="Cambria" charset="0"/>
              </a:rPr>
              <a:t> encodes </a:t>
            </a:r>
            <a:r>
              <a:rPr lang="en-US" b="1" dirty="0">
                <a:ea typeface="Cambria" charset="0"/>
                <a:cs typeface="Cambria" charset="0"/>
              </a:rPr>
              <a:t>green</a:t>
            </a:r>
            <a:r>
              <a:rPr lang="en-US" dirty="0">
                <a:ea typeface="Cambria" charset="0"/>
                <a:cs typeface="Cambria" charset="0"/>
              </a:rPr>
              <a:t> light output, </a:t>
            </a:r>
          </a:p>
          <a:p>
            <a:pPr lvl="2"/>
            <a:r>
              <a:rPr lang="en-US" dirty="0">
                <a:ea typeface="Cambria" charset="0"/>
                <a:cs typeface="Cambria" charset="0"/>
              </a:rPr>
              <a:t>Bit</a:t>
            </a:r>
            <a:r>
              <a:rPr lang="en-US" baseline="-25000" dirty="0">
                <a:ea typeface="Cambria" charset="0"/>
                <a:cs typeface="Cambria" charset="0"/>
              </a:rPr>
              <a:t>1</a:t>
            </a:r>
            <a:r>
              <a:rPr lang="en-US" dirty="0">
                <a:ea typeface="Cambria" charset="0"/>
                <a:cs typeface="Cambria" charset="0"/>
              </a:rPr>
              <a:t> encodes </a:t>
            </a:r>
            <a:r>
              <a:rPr lang="en-US" b="1" dirty="0">
                <a:ea typeface="Cambria" charset="0"/>
                <a:cs typeface="Cambria" charset="0"/>
              </a:rPr>
              <a:t>yellow</a:t>
            </a:r>
            <a:r>
              <a:rPr lang="en-US" dirty="0">
                <a:ea typeface="Cambria" charset="0"/>
                <a:cs typeface="Cambria" charset="0"/>
              </a:rPr>
              <a:t> light output</a:t>
            </a:r>
          </a:p>
          <a:p>
            <a:pPr lvl="2"/>
            <a:r>
              <a:rPr lang="en-US" dirty="0">
                <a:ea typeface="Cambria" charset="0"/>
                <a:cs typeface="Cambria" charset="0"/>
              </a:rPr>
              <a:t>Bit</a:t>
            </a:r>
            <a:r>
              <a:rPr lang="en-US" baseline="-25000" dirty="0">
                <a:ea typeface="Cambria" charset="0"/>
                <a:cs typeface="Cambria" charset="0"/>
              </a:rPr>
              <a:t>2 </a:t>
            </a:r>
            <a:r>
              <a:rPr lang="en-US" dirty="0">
                <a:ea typeface="Cambria" charset="0"/>
                <a:cs typeface="Cambria" charset="0"/>
              </a:rPr>
              <a:t>encodes </a:t>
            </a:r>
            <a:r>
              <a:rPr lang="en-US" b="1" dirty="0">
                <a:ea typeface="Cambria" charset="0"/>
                <a:cs typeface="Cambria" charset="0"/>
              </a:rPr>
              <a:t>red</a:t>
            </a:r>
            <a:r>
              <a:rPr lang="en-US" dirty="0">
                <a:ea typeface="Cambria" charset="0"/>
                <a:cs typeface="Cambria" charset="0"/>
              </a:rPr>
              <a:t> light output </a:t>
            </a:r>
          </a:p>
          <a:p>
            <a:pPr marL="671512" lvl="2" indent="0">
              <a:buNone/>
            </a:pPr>
            <a:endParaRPr lang="en-US" dirty="0">
              <a:ea typeface="Cambria" charset="0"/>
              <a:cs typeface="Cambria" charset="0"/>
            </a:endParaRPr>
          </a:p>
          <a:p>
            <a:pPr lvl="1"/>
            <a:r>
              <a:rPr lang="en-US" sz="2600" b="1" dirty="0">
                <a:solidFill>
                  <a:schemeClr val="accent6"/>
                </a:solidFill>
                <a:ea typeface="Cambria" charset="0"/>
                <a:cs typeface="Cambria" charset="0"/>
              </a:rPr>
              <a:t>Minimizes</a:t>
            </a:r>
            <a:r>
              <a:rPr lang="en-US" sz="2600" dirty="0">
                <a:solidFill>
                  <a:schemeClr val="accent6"/>
                </a:solidFill>
                <a:ea typeface="Cambria" charset="0"/>
                <a:cs typeface="Cambria" charset="0"/>
              </a:rPr>
              <a:t> </a:t>
            </a:r>
            <a:r>
              <a:rPr lang="en-US" sz="2600" dirty="0">
                <a:ea typeface="Cambria" charset="0"/>
                <a:cs typeface="Cambria" charset="0"/>
              </a:rPr>
              <a:t>output logic </a:t>
            </a: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Only works for Moore Machines </a:t>
            </a:r>
            <a:r>
              <a:rPr lang="en-US" sz="2000" dirty="0">
                <a:ea typeface="Cambria" charset="0"/>
                <a:cs typeface="Cambria" charset="0"/>
              </a:rPr>
              <a:t>(output function of state)</a:t>
            </a:r>
            <a:endParaRPr lang="en-US" sz="2000" dirty="0">
              <a:cs typeface="Cambria" charset="0"/>
            </a:endParaRPr>
          </a:p>
          <a:p>
            <a:pPr lvl="1"/>
            <a:endParaRPr lang="en-US" dirty="0">
              <a:ea typeface="Cambria" charset="0"/>
              <a:cs typeface="Cambria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786929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State Encoding (III)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SzPct val="100000"/>
              <a:buFont typeface="+mj-lt"/>
              <a:buAutoNum type="arabicPeriod" startAt="3"/>
            </a:pPr>
            <a:r>
              <a:rPr lang="en-US" b="1" dirty="0">
                <a:ea typeface="Cambria" charset="0"/>
                <a:cs typeface="Cambria" charset="0"/>
              </a:rPr>
              <a:t>Output Encoding:</a:t>
            </a: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Outputs are </a:t>
            </a:r>
            <a:r>
              <a:rPr lang="en-US" sz="2400" b="1" dirty="0">
                <a:solidFill>
                  <a:schemeClr val="accent6"/>
                </a:solidFill>
                <a:ea typeface="Cambria" charset="0"/>
                <a:cs typeface="Cambria" charset="0"/>
              </a:rPr>
              <a:t>directly accessible </a:t>
            </a:r>
            <a:r>
              <a:rPr lang="en-US" sz="2400" dirty="0">
                <a:ea typeface="Cambria" charset="0"/>
                <a:cs typeface="Cambria" charset="0"/>
              </a:rPr>
              <a:t>in the state encoding</a:t>
            </a:r>
          </a:p>
          <a:p>
            <a:pPr lvl="2"/>
            <a:endParaRPr lang="en-US" sz="2200" dirty="0">
              <a:ea typeface="Cambria" charset="0"/>
              <a:cs typeface="Cambria" charset="0"/>
            </a:endParaRP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For example, since we have </a:t>
            </a:r>
            <a:r>
              <a:rPr lang="en-US" sz="2400" b="1" dirty="0">
                <a:solidFill>
                  <a:srgbClr val="0070C0"/>
                </a:solidFill>
                <a:ea typeface="Cambria" charset="0"/>
                <a:cs typeface="Cambria" charset="0"/>
              </a:rPr>
              <a:t>3 outputs </a:t>
            </a:r>
            <a:r>
              <a:rPr lang="en-US" sz="2400" dirty="0">
                <a:ea typeface="Cambria" charset="0"/>
                <a:cs typeface="Cambria" charset="0"/>
              </a:rPr>
              <a:t>(light color), encode state with </a:t>
            </a:r>
            <a:r>
              <a:rPr lang="en-US" sz="2400" b="1" dirty="0">
                <a:solidFill>
                  <a:srgbClr val="0070C0"/>
                </a:solidFill>
                <a:ea typeface="Cambria" charset="0"/>
                <a:cs typeface="Cambria" charset="0"/>
              </a:rPr>
              <a:t>3 bits</a:t>
            </a:r>
            <a:r>
              <a:rPr lang="en-US" sz="2400" dirty="0">
                <a:ea typeface="Cambria" charset="0"/>
                <a:cs typeface="Cambria" charset="0"/>
              </a:rPr>
              <a:t>, where each bit represents a color</a:t>
            </a:r>
          </a:p>
          <a:p>
            <a:pPr lvl="1"/>
            <a:r>
              <a:rPr lang="en-US" sz="2400" i="1" dirty="0">
                <a:ea typeface="Cambria" charset="0"/>
                <a:cs typeface="Cambria" charset="0"/>
              </a:rPr>
              <a:t>Example states: </a:t>
            </a:r>
            <a:r>
              <a:rPr lang="en-US" sz="2400" dirty="0">
                <a:ea typeface="Cambria" charset="0"/>
                <a:cs typeface="Cambria" charset="0"/>
              </a:rPr>
              <a:t>001, 010, 100, 110</a:t>
            </a:r>
          </a:p>
          <a:p>
            <a:pPr lvl="2"/>
            <a:r>
              <a:rPr lang="en-US" dirty="0">
                <a:ea typeface="Cambria" charset="0"/>
                <a:cs typeface="Cambria" charset="0"/>
              </a:rPr>
              <a:t>Bit</a:t>
            </a:r>
            <a:r>
              <a:rPr lang="en-US" baseline="-25000" dirty="0">
                <a:ea typeface="Cambria" charset="0"/>
                <a:cs typeface="Cambria" charset="0"/>
              </a:rPr>
              <a:t>0</a:t>
            </a:r>
            <a:r>
              <a:rPr lang="en-US" dirty="0">
                <a:ea typeface="Cambria" charset="0"/>
                <a:cs typeface="Cambria" charset="0"/>
              </a:rPr>
              <a:t> encodes </a:t>
            </a:r>
            <a:r>
              <a:rPr lang="en-US" b="1" dirty="0">
                <a:ea typeface="Cambria" charset="0"/>
                <a:cs typeface="Cambria" charset="0"/>
              </a:rPr>
              <a:t>green</a:t>
            </a:r>
            <a:r>
              <a:rPr lang="en-US" dirty="0">
                <a:ea typeface="Cambria" charset="0"/>
                <a:cs typeface="Cambria" charset="0"/>
              </a:rPr>
              <a:t> light output, </a:t>
            </a:r>
          </a:p>
          <a:p>
            <a:pPr lvl="2"/>
            <a:r>
              <a:rPr lang="en-US" dirty="0">
                <a:ea typeface="Cambria" charset="0"/>
                <a:cs typeface="Cambria" charset="0"/>
              </a:rPr>
              <a:t>Bit</a:t>
            </a:r>
            <a:r>
              <a:rPr lang="en-US" baseline="-25000" dirty="0">
                <a:ea typeface="Cambria" charset="0"/>
                <a:cs typeface="Cambria" charset="0"/>
              </a:rPr>
              <a:t>1</a:t>
            </a:r>
            <a:r>
              <a:rPr lang="en-US" dirty="0">
                <a:ea typeface="Cambria" charset="0"/>
                <a:cs typeface="Cambria" charset="0"/>
              </a:rPr>
              <a:t> encodes </a:t>
            </a:r>
            <a:r>
              <a:rPr lang="en-US" b="1" dirty="0">
                <a:ea typeface="Cambria" charset="0"/>
                <a:cs typeface="Cambria" charset="0"/>
              </a:rPr>
              <a:t>yellow</a:t>
            </a:r>
            <a:r>
              <a:rPr lang="en-US" dirty="0">
                <a:ea typeface="Cambria" charset="0"/>
                <a:cs typeface="Cambria" charset="0"/>
              </a:rPr>
              <a:t> light output</a:t>
            </a:r>
          </a:p>
          <a:p>
            <a:pPr lvl="2"/>
            <a:r>
              <a:rPr lang="en-US" dirty="0">
                <a:ea typeface="Cambria" charset="0"/>
                <a:cs typeface="Cambria" charset="0"/>
              </a:rPr>
              <a:t>Bit</a:t>
            </a:r>
            <a:r>
              <a:rPr lang="en-US" baseline="-25000" dirty="0">
                <a:ea typeface="Cambria" charset="0"/>
                <a:cs typeface="Cambria" charset="0"/>
              </a:rPr>
              <a:t>2 </a:t>
            </a:r>
            <a:r>
              <a:rPr lang="en-US" dirty="0">
                <a:ea typeface="Cambria" charset="0"/>
                <a:cs typeface="Cambria" charset="0"/>
              </a:rPr>
              <a:t>encodes </a:t>
            </a:r>
            <a:r>
              <a:rPr lang="en-US" b="1" dirty="0">
                <a:ea typeface="Cambria" charset="0"/>
                <a:cs typeface="Cambria" charset="0"/>
              </a:rPr>
              <a:t>red</a:t>
            </a:r>
            <a:r>
              <a:rPr lang="en-US" dirty="0">
                <a:ea typeface="Cambria" charset="0"/>
                <a:cs typeface="Cambria" charset="0"/>
              </a:rPr>
              <a:t> light output </a:t>
            </a:r>
          </a:p>
          <a:p>
            <a:pPr marL="671512" lvl="2" indent="0">
              <a:buNone/>
            </a:pPr>
            <a:endParaRPr lang="en-US" dirty="0">
              <a:ea typeface="Cambria" charset="0"/>
              <a:cs typeface="Cambria" charset="0"/>
            </a:endParaRPr>
          </a:p>
          <a:p>
            <a:pPr lvl="1"/>
            <a:r>
              <a:rPr lang="en-US" sz="2600" b="1" dirty="0">
                <a:solidFill>
                  <a:schemeClr val="accent6"/>
                </a:solidFill>
                <a:ea typeface="Cambria" charset="0"/>
                <a:cs typeface="Cambria" charset="0"/>
              </a:rPr>
              <a:t>Minimizes</a:t>
            </a:r>
            <a:r>
              <a:rPr lang="en-US" sz="2600" dirty="0">
                <a:solidFill>
                  <a:schemeClr val="accent6"/>
                </a:solidFill>
                <a:ea typeface="Cambria" charset="0"/>
                <a:cs typeface="Cambria" charset="0"/>
              </a:rPr>
              <a:t> </a:t>
            </a:r>
            <a:r>
              <a:rPr lang="en-US" sz="2600" dirty="0">
                <a:ea typeface="Cambria" charset="0"/>
                <a:cs typeface="Cambria" charset="0"/>
              </a:rPr>
              <a:t>output logic </a:t>
            </a: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Only works for Moore Machines </a:t>
            </a:r>
            <a:r>
              <a:rPr lang="en-US" sz="2000" dirty="0">
                <a:ea typeface="Cambria" charset="0"/>
                <a:cs typeface="Cambria" charset="0"/>
              </a:rPr>
              <a:t>(output function of state)</a:t>
            </a:r>
            <a:endParaRPr lang="en-US" sz="2000" dirty="0">
              <a:cs typeface="Cambria" charset="0"/>
            </a:endParaRPr>
          </a:p>
          <a:p>
            <a:pPr lvl="1"/>
            <a:endParaRPr lang="en-US" dirty="0">
              <a:ea typeface="Cambria" charset="0"/>
              <a:cs typeface="Cambria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4222D7C-774D-1542-B8D6-99FE77B4501C}"/>
              </a:ext>
            </a:extLst>
          </p:cNvPr>
          <p:cNvSpPr txBox="1"/>
          <p:nvPr/>
        </p:nvSpPr>
        <p:spPr>
          <a:xfrm>
            <a:off x="304800" y="2389407"/>
            <a:ext cx="8382000" cy="255454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chemeClr val="accent2"/>
            </a:solidFill>
          </a:ln>
        </p:spPr>
        <p:txBody>
          <a:bodyPr wrap="square" anchor="ctr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The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designer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must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carefully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choose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an encoding scheme to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optimize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the design under given constraints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4595207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828800"/>
            <a:ext cx="7924800" cy="1752600"/>
          </a:xfrm>
        </p:spPr>
        <p:txBody>
          <a:bodyPr/>
          <a:lstStyle/>
          <a:p>
            <a:r>
              <a:rPr lang="en-US" dirty="0"/>
              <a:t>Moore vs. Mealy Machines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77271418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Recall: Moore vs. Mealy FSMs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Next state is determined by the current state and the inputs</a:t>
            </a:r>
          </a:p>
          <a:p>
            <a:r>
              <a:rPr lang="en-US" dirty="0"/>
              <a:t>Two types of finite state machines differ in the </a:t>
            </a:r>
            <a:r>
              <a:rPr lang="en-US" b="1" dirty="0">
                <a:solidFill>
                  <a:srgbClr val="0070C0"/>
                </a:solidFill>
              </a:rPr>
              <a:t>output logic</a:t>
            </a:r>
            <a:r>
              <a:rPr lang="en-US" dirty="0"/>
              <a:t>: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Moore FSM</a:t>
            </a:r>
            <a:r>
              <a:rPr lang="en-US" dirty="0">
                <a:solidFill>
                  <a:schemeClr val="accent6"/>
                </a:solidFill>
              </a:rPr>
              <a:t>: </a:t>
            </a:r>
            <a:r>
              <a:rPr lang="en-US" dirty="0"/>
              <a:t>outputs depend only on the current state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Mealy FSM</a:t>
            </a:r>
            <a:r>
              <a:rPr lang="en-US" dirty="0">
                <a:solidFill>
                  <a:schemeClr val="accent6"/>
                </a:solidFill>
              </a:rPr>
              <a:t>: </a:t>
            </a:r>
            <a:r>
              <a:rPr lang="en-US" dirty="0"/>
              <a:t>outputs depend on the current state and the inputs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1752600" y="2911475"/>
          <a:ext cx="5638800" cy="3489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135" name="VISIO" r:id="rId4" imgW="2614970" imgH="1618137" progId="Visio.Drawing.6">
                  <p:embed/>
                </p:oleObj>
              </mc:Choice>
              <mc:Fallback>
                <p:oleObj name="VISIO" r:id="rId4" imgW="2614970" imgH="1618137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2911475"/>
                        <a:ext cx="5638800" cy="3489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35153935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Moore vs. Mealy FSM 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/>
              <a:t>Alyssa P. Hacker has a snail that crawls down a paper tape with 1’s and 0’s on it. </a:t>
            </a:r>
          </a:p>
          <a:p>
            <a:r>
              <a:rPr lang="en-US" sz="2200" dirty="0"/>
              <a:t>The snail smiles whenever the last four digits it has crawled over are </a:t>
            </a:r>
            <a:r>
              <a:rPr lang="en-US" sz="2200" dirty="0">
                <a:solidFill>
                  <a:srgbClr val="FF0000"/>
                </a:solidFill>
              </a:rPr>
              <a:t>1101</a:t>
            </a:r>
            <a:r>
              <a:rPr lang="en-US" sz="2200" dirty="0"/>
              <a:t>.  </a:t>
            </a:r>
          </a:p>
          <a:p>
            <a:r>
              <a:rPr lang="en-US" sz="2200" dirty="0"/>
              <a:t>Design Moore and Mealy FSMs of the snail’s brain.</a:t>
            </a:r>
          </a:p>
          <a:p>
            <a:endParaRPr lang="de-CH" sz="2200" dirty="0"/>
          </a:p>
          <a:p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514600" y="2901949"/>
          <a:ext cx="5638800" cy="3490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7921" name="VISIO" r:id="rId4" imgW="2614970" imgH="1618137" progId="Visio.Drawing.6">
                  <p:embed/>
                </p:oleObj>
              </mc:Choice>
              <mc:Fallback>
                <p:oleObj name="VISIO" r:id="rId4" imgW="2614970" imgH="1618137" progId="Visio.Drawing.6">
                  <p:embed/>
                  <p:pic>
                    <p:nvPicPr>
                      <p:cNvPr id="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2901949"/>
                        <a:ext cx="5638800" cy="3490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 bwMode="auto">
          <a:xfrm>
            <a:off x="2324100" y="4647405"/>
            <a:ext cx="5829300" cy="175339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018" y="3435350"/>
            <a:ext cx="1596824" cy="290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2526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Moore vs. Mealy FSM 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/>
              <a:t>Alyssa P. Hacker has a snail that crawls down a paper tape with 1’s and 0’s on it. </a:t>
            </a:r>
          </a:p>
          <a:p>
            <a:r>
              <a:rPr lang="en-US" sz="2200" dirty="0"/>
              <a:t>The snail smiles whenever the last four digits it has crawled over are </a:t>
            </a:r>
            <a:r>
              <a:rPr lang="en-US" sz="2200" dirty="0">
                <a:solidFill>
                  <a:srgbClr val="FF0000"/>
                </a:solidFill>
              </a:rPr>
              <a:t>1101</a:t>
            </a:r>
            <a:r>
              <a:rPr lang="en-US" sz="2200" dirty="0"/>
              <a:t>.  </a:t>
            </a:r>
          </a:p>
          <a:p>
            <a:r>
              <a:rPr lang="en-US" sz="2200" dirty="0"/>
              <a:t>Design Moore and Mealy FSMs of the snail’s brain.</a:t>
            </a:r>
          </a:p>
          <a:p>
            <a:endParaRPr lang="de-CH" sz="2200" dirty="0"/>
          </a:p>
          <a:p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514600" y="2901949"/>
          <a:ext cx="5638800" cy="3490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945" name="VISIO" r:id="rId4" imgW="2614970" imgH="1618137" progId="Visio.Drawing.6">
                  <p:embed/>
                </p:oleObj>
              </mc:Choice>
              <mc:Fallback>
                <p:oleObj name="VISIO" r:id="rId4" imgW="2614970" imgH="1618137" progId="Visio.Drawing.6">
                  <p:embed/>
                  <p:pic>
                    <p:nvPicPr>
                      <p:cNvPr id="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2901949"/>
                        <a:ext cx="5638800" cy="3490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018" y="3435350"/>
            <a:ext cx="1596824" cy="290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6549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State Transition Diagrams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2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86000" y="1331413"/>
          <a:ext cx="6172200" cy="2462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033" name="VISIO" r:id="rId5" imgW="3848418" imgH="1535704" progId="Visio.Drawing.6">
                  <p:embed/>
                </p:oleObj>
              </mc:Choice>
              <mc:Fallback>
                <p:oleObj name="VISIO" r:id="rId5" imgW="3848418" imgH="1535704" progId="Visio.Drawing.6">
                  <p:embed/>
                  <p:pic>
                    <p:nvPicPr>
                      <p:cNvPr id="5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1331413"/>
                        <a:ext cx="6172200" cy="2462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3"/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2820988" y="3979862"/>
          <a:ext cx="5102225" cy="2338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034" name="VISIO" r:id="rId7" imgW="3045456" imgH="1395261" progId="Visio.Drawing.6">
                  <p:embed/>
                </p:oleObj>
              </mc:Choice>
              <mc:Fallback>
                <p:oleObj name="VISIO" r:id="rId7" imgW="3045456" imgH="1395261" progId="Visio.Drawing.6">
                  <p:embed/>
                  <p:pic>
                    <p:nvPicPr>
                      <p:cNvPr id="6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0988" y="3979862"/>
                        <a:ext cx="5102225" cy="2338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018" y="3435350"/>
            <a:ext cx="1596824" cy="290512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B991824-6E89-B74E-91F8-9D3A1E28E3D5}"/>
              </a:ext>
            </a:extLst>
          </p:cNvPr>
          <p:cNvSpPr txBox="1"/>
          <p:nvPr/>
        </p:nvSpPr>
        <p:spPr>
          <a:xfrm>
            <a:off x="6400800" y="3668585"/>
            <a:ext cx="2762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What are the tradeoffs?</a:t>
            </a:r>
          </a:p>
        </p:txBody>
      </p:sp>
    </p:spTree>
    <p:extLst>
      <p:ext uri="{BB962C8B-B14F-4D97-AF65-F5344CB8AC3E}">
        <p14:creationId xmlns:p14="http://schemas.microsoft.com/office/powerpoint/2010/main" val="28295303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Design Procedure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1" dirty="0">
                <a:ea typeface="Cambria" charset="0"/>
                <a:cs typeface="Cambria" charset="0"/>
              </a:rPr>
              <a:t>Determine</a:t>
            </a:r>
            <a:r>
              <a:rPr lang="en-US" sz="2000" dirty="0">
                <a:ea typeface="Cambria" charset="0"/>
                <a:cs typeface="Cambria" charset="0"/>
              </a:rPr>
              <a:t> all possible states of your machine</a:t>
            </a:r>
          </a:p>
          <a:p>
            <a:r>
              <a:rPr lang="en-US" sz="2000" b="1" dirty="0">
                <a:ea typeface="Cambria" charset="0"/>
                <a:cs typeface="Cambria" charset="0"/>
              </a:rPr>
              <a:t>Develop</a:t>
            </a:r>
            <a:r>
              <a:rPr lang="en-US" sz="2000" dirty="0">
                <a:ea typeface="Cambria" charset="0"/>
                <a:cs typeface="Cambria" charset="0"/>
              </a:rPr>
              <a:t> a </a:t>
            </a:r>
            <a:r>
              <a:rPr lang="en-US" sz="2000" b="1" dirty="0">
                <a:solidFill>
                  <a:srgbClr val="7030A0"/>
                </a:solidFill>
                <a:ea typeface="Cambria" charset="0"/>
                <a:cs typeface="Cambria" charset="0"/>
              </a:rPr>
              <a:t>state transition diagram</a:t>
            </a:r>
          </a:p>
          <a:p>
            <a:pPr lvl="1"/>
            <a:r>
              <a:rPr lang="en-US" sz="1800" dirty="0">
                <a:ea typeface="Cambria" charset="0"/>
                <a:cs typeface="Cambria" charset="0"/>
              </a:rPr>
              <a:t>Generally this is done from a textual description</a:t>
            </a:r>
          </a:p>
          <a:p>
            <a:pPr lvl="1"/>
            <a:r>
              <a:rPr lang="en-US" sz="1800" dirty="0">
                <a:ea typeface="Cambria" charset="0"/>
                <a:cs typeface="Cambria" charset="0"/>
              </a:rPr>
              <a:t>You need to 1) determine the </a:t>
            </a:r>
            <a:r>
              <a:rPr lang="en-US" sz="1800" b="1" dirty="0">
                <a:solidFill>
                  <a:srgbClr val="0070C0"/>
                </a:solidFill>
                <a:ea typeface="Cambria" charset="0"/>
                <a:cs typeface="Cambria" charset="0"/>
              </a:rPr>
              <a:t>inputs</a:t>
            </a:r>
            <a:r>
              <a:rPr lang="en-US" sz="1800" dirty="0">
                <a:solidFill>
                  <a:srgbClr val="0070C0"/>
                </a:solidFill>
                <a:ea typeface="Cambria" charset="0"/>
                <a:cs typeface="Cambria" charset="0"/>
              </a:rPr>
              <a:t> </a:t>
            </a:r>
            <a:r>
              <a:rPr lang="en-US" sz="1800" dirty="0">
                <a:ea typeface="Cambria" charset="0"/>
                <a:cs typeface="Cambria" charset="0"/>
              </a:rPr>
              <a:t>and </a:t>
            </a:r>
            <a:r>
              <a:rPr lang="en-US" sz="1800" b="1" dirty="0">
                <a:solidFill>
                  <a:srgbClr val="0070C0"/>
                </a:solidFill>
                <a:ea typeface="Cambria" charset="0"/>
                <a:cs typeface="Cambria" charset="0"/>
              </a:rPr>
              <a:t>outputs</a:t>
            </a:r>
            <a:r>
              <a:rPr lang="en-US" sz="1800" dirty="0">
                <a:solidFill>
                  <a:srgbClr val="0070C0"/>
                </a:solidFill>
                <a:ea typeface="Cambria" charset="0"/>
                <a:cs typeface="Cambria" charset="0"/>
              </a:rPr>
              <a:t> </a:t>
            </a:r>
            <a:r>
              <a:rPr lang="en-US" sz="1800" dirty="0">
                <a:ea typeface="Cambria" charset="0"/>
                <a:cs typeface="Cambria" charset="0"/>
              </a:rPr>
              <a:t>for each </a:t>
            </a:r>
            <a:r>
              <a:rPr lang="en-US" sz="1800" b="1" dirty="0">
                <a:solidFill>
                  <a:srgbClr val="0070C0"/>
                </a:solidFill>
                <a:ea typeface="Cambria" charset="0"/>
                <a:cs typeface="Cambria" charset="0"/>
              </a:rPr>
              <a:t>state</a:t>
            </a:r>
            <a:r>
              <a:rPr lang="en-US" sz="1800" dirty="0">
                <a:solidFill>
                  <a:srgbClr val="0070C0"/>
                </a:solidFill>
                <a:ea typeface="Cambria" charset="0"/>
                <a:cs typeface="Cambria" charset="0"/>
              </a:rPr>
              <a:t> </a:t>
            </a:r>
            <a:r>
              <a:rPr lang="en-US" sz="1800" dirty="0">
                <a:ea typeface="Cambria" charset="0"/>
                <a:cs typeface="Cambria" charset="0"/>
              </a:rPr>
              <a:t>and      2) figure out how to get from one state to another</a:t>
            </a:r>
          </a:p>
          <a:p>
            <a:r>
              <a:rPr lang="en-US" sz="2000" b="1" dirty="0">
                <a:ea typeface="Cambria" charset="0"/>
                <a:cs typeface="Cambria" charset="0"/>
              </a:rPr>
              <a:t>Approach</a:t>
            </a:r>
          </a:p>
          <a:p>
            <a:pPr lvl="1"/>
            <a:r>
              <a:rPr lang="en-US" sz="1800" dirty="0">
                <a:ea typeface="Cambria" charset="0"/>
                <a:cs typeface="Cambria" charset="0"/>
              </a:rPr>
              <a:t>Start by defining the </a:t>
            </a:r>
            <a:r>
              <a:rPr lang="en-US" sz="1800" b="1" dirty="0">
                <a:solidFill>
                  <a:srgbClr val="0070C0"/>
                </a:solidFill>
                <a:ea typeface="Cambria" charset="0"/>
                <a:cs typeface="Cambria" charset="0"/>
              </a:rPr>
              <a:t>reset state </a:t>
            </a:r>
            <a:r>
              <a:rPr lang="en-US" sz="1800" dirty="0">
                <a:ea typeface="Cambria" charset="0"/>
                <a:cs typeface="Cambria" charset="0"/>
              </a:rPr>
              <a:t>and what happens from it </a:t>
            </a:r>
            <a:r>
              <a:rPr lang="mr-IN" sz="1800" dirty="0">
                <a:ea typeface="Cambria" charset="0"/>
                <a:cs typeface="Cambria" charset="0"/>
              </a:rPr>
              <a:t>–</a:t>
            </a:r>
            <a:r>
              <a:rPr lang="en-US" sz="1800" dirty="0">
                <a:ea typeface="Cambria" charset="0"/>
                <a:cs typeface="Cambria" charset="0"/>
              </a:rPr>
              <a:t> this is typically an easy point to start from</a:t>
            </a:r>
          </a:p>
          <a:p>
            <a:pPr lvl="1"/>
            <a:r>
              <a:rPr lang="en-US" sz="1800" dirty="0">
                <a:ea typeface="Cambria" charset="0"/>
                <a:cs typeface="Cambria" charset="0"/>
              </a:rPr>
              <a:t>Then continue to add </a:t>
            </a:r>
            <a:r>
              <a:rPr lang="en-US" sz="1800" b="1" dirty="0">
                <a:ea typeface="Cambria" charset="0"/>
                <a:cs typeface="Cambria" charset="0"/>
              </a:rPr>
              <a:t>transitions</a:t>
            </a:r>
            <a:r>
              <a:rPr lang="en-US" sz="1800" dirty="0">
                <a:ea typeface="Cambria" charset="0"/>
                <a:cs typeface="Cambria" charset="0"/>
              </a:rPr>
              <a:t> and </a:t>
            </a:r>
            <a:r>
              <a:rPr lang="en-US" sz="1800" b="1" dirty="0">
                <a:ea typeface="Cambria" charset="0"/>
                <a:cs typeface="Cambria" charset="0"/>
              </a:rPr>
              <a:t>states</a:t>
            </a:r>
          </a:p>
          <a:p>
            <a:pPr lvl="1"/>
            <a:r>
              <a:rPr lang="en-US" sz="1800" dirty="0">
                <a:ea typeface="Cambria" charset="0"/>
                <a:cs typeface="Cambria" charset="0"/>
              </a:rPr>
              <a:t>Picking </a:t>
            </a:r>
            <a:r>
              <a:rPr lang="en-US" sz="1800" b="1" dirty="0">
                <a:solidFill>
                  <a:srgbClr val="0070C0"/>
                </a:solidFill>
                <a:ea typeface="Cambria" charset="0"/>
                <a:cs typeface="Cambria" charset="0"/>
              </a:rPr>
              <a:t>good state names </a:t>
            </a:r>
            <a:r>
              <a:rPr lang="en-US" sz="1800" dirty="0">
                <a:ea typeface="Cambria" charset="0"/>
                <a:cs typeface="Cambria" charset="0"/>
              </a:rPr>
              <a:t>is very important</a:t>
            </a:r>
          </a:p>
          <a:p>
            <a:pPr lvl="1"/>
            <a:r>
              <a:rPr lang="en-US" sz="1800" dirty="0">
                <a:ea typeface="Cambria" charset="0"/>
                <a:cs typeface="Cambria" charset="0"/>
              </a:rPr>
              <a:t>Building an FSM is </a:t>
            </a:r>
            <a:r>
              <a:rPr lang="en-US" sz="1800" b="1" dirty="0">
                <a:ea typeface="Cambria" charset="0"/>
                <a:cs typeface="Cambria" charset="0"/>
              </a:rPr>
              <a:t>like</a:t>
            </a:r>
            <a:r>
              <a:rPr lang="en-US" sz="1800" dirty="0">
                <a:ea typeface="Cambria" charset="0"/>
                <a:cs typeface="Cambria" charset="0"/>
              </a:rPr>
              <a:t> programming (but it </a:t>
            </a:r>
            <a:r>
              <a:rPr lang="en-US" sz="1800" i="1" dirty="0">
                <a:ea typeface="Cambria" charset="0"/>
                <a:cs typeface="Cambria" charset="0"/>
              </a:rPr>
              <a:t>is not</a:t>
            </a:r>
            <a:r>
              <a:rPr lang="en-US" sz="1800" dirty="0">
                <a:ea typeface="Cambria" charset="0"/>
                <a:cs typeface="Cambria" charset="0"/>
              </a:rPr>
              <a:t> programming!)</a:t>
            </a:r>
          </a:p>
          <a:p>
            <a:pPr lvl="2"/>
            <a:r>
              <a:rPr lang="en-US" sz="1600" dirty="0">
                <a:ea typeface="Cambria" charset="0"/>
                <a:cs typeface="Cambria" charset="0"/>
              </a:rPr>
              <a:t>An FSM has a sequential “control-flow” like a program with conditionals and </a:t>
            </a:r>
            <a:r>
              <a:rPr lang="en-US" sz="1600" dirty="0" err="1">
                <a:ea typeface="Cambria" charset="0"/>
                <a:cs typeface="Cambria" charset="0"/>
              </a:rPr>
              <a:t>goto’s</a:t>
            </a:r>
            <a:r>
              <a:rPr lang="en-US" sz="1600" dirty="0">
                <a:ea typeface="Cambria" charset="0"/>
                <a:cs typeface="Cambria" charset="0"/>
              </a:rPr>
              <a:t> </a:t>
            </a:r>
          </a:p>
          <a:p>
            <a:pPr lvl="2"/>
            <a:r>
              <a:rPr lang="en-US" sz="1600" dirty="0">
                <a:ea typeface="Cambria" charset="0"/>
                <a:cs typeface="Cambria" charset="0"/>
              </a:rPr>
              <a:t>The if-then-else construct is controlled by one or more inputs</a:t>
            </a:r>
          </a:p>
          <a:p>
            <a:pPr lvl="2"/>
            <a:r>
              <a:rPr lang="en-US" sz="1600" dirty="0">
                <a:ea typeface="Cambria" charset="0"/>
                <a:cs typeface="Cambria" charset="0"/>
              </a:rPr>
              <a:t>The outputs are controlled by the state or the inputs</a:t>
            </a:r>
          </a:p>
          <a:p>
            <a:pPr lvl="1"/>
            <a:r>
              <a:rPr lang="en-US" sz="1800" dirty="0">
                <a:ea typeface="Cambria" charset="0"/>
                <a:cs typeface="Cambria" charset="0"/>
              </a:rPr>
              <a:t>In hardware, we typically have many concurrent FSMs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08363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01A55-FD79-CC49-AC49-E1BE983CB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Extra Assignment 1: </a:t>
            </a:r>
            <a:r>
              <a:rPr lang="en-US" dirty="0"/>
              <a:t>Lecture Video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76DE0A-2252-914B-BB94-3FF62B0FDD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193723"/>
          </a:xfrm>
        </p:spPr>
        <p:txBody>
          <a:bodyPr/>
          <a:lstStyle/>
          <a:p>
            <a:r>
              <a:rPr lang="en-US">
                <a:solidFill>
                  <a:srgbClr val="0000FF"/>
                </a:solidFill>
              </a:rPr>
              <a:t>Why study computer architecture?</a:t>
            </a:r>
          </a:p>
          <a:p>
            <a:r>
              <a:rPr lang="en-US"/>
              <a:t>Why is it important?</a:t>
            </a:r>
          </a:p>
          <a:p>
            <a:r>
              <a:rPr lang="en-US" b="1"/>
              <a:t>Future Computing Architectures</a:t>
            </a:r>
          </a:p>
          <a:p>
            <a:endParaRPr lang="en-US" sz="1800"/>
          </a:p>
          <a:p>
            <a:r>
              <a:rPr lang="en-US" b="1">
                <a:solidFill>
                  <a:srgbClr val="FF0000"/>
                </a:solidFill>
              </a:rPr>
              <a:t>Required Assignment</a:t>
            </a:r>
          </a:p>
          <a:p>
            <a:pPr lvl="1"/>
            <a:r>
              <a:rPr lang="en-US" b="1"/>
              <a:t>Watch </a:t>
            </a:r>
            <a:r>
              <a:rPr lang="en-US"/>
              <a:t>my inaugural lecture at ETH and understand it</a:t>
            </a:r>
          </a:p>
          <a:p>
            <a:pPr lvl="1"/>
            <a:r>
              <a:rPr lang="en-US">
                <a:hlinkClick r:id="rId2"/>
              </a:rPr>
              <a:t>https://www.youtube.com/watch?v=kgiZlSOcGFM</a:t>
            </a:r>
            <a:endParaRPr lang="en-US"/>
          </a:p>
          <a:p>
            <a:pPr lvl="1"/>
            <a:endParaRPr lang="en-US"/>
          </a:p>
          <a:p>
            <a:r>
              <a:rPr lang="en-US" b="1">
                <a:solidFill>
                  <a:srgbClr val="0000FF"/>
                </a:solidFill>
              </a:rPr>
              <a:t>Optional Assignment – for 1% extra credit</a:t>
            </a:r>
          </a:p>
          <a:p>
            <a:pPr lvl="1"/>
            <a:r>
              <a:rPr lang="en-US" b="1"/>
              <a:t>Write a 1-page summary </a:t>
            </a:r>
            <a:r>
              <a:rPr lang="en-US"/>
              <a:t>of the lecture</a:t>
            </a:r>
          </a:p>
          <a:p>
            <a:pPr lvl="2"/>
            <a:r>
              <a:rPr lang="en-US"/>
              <a:t>What are your key takeaways?</a:t>
            </a:r>
          </a:p>
          <a:p>
            <a:pPr lvl="2"/>
            <a:r>
              <a:rPr lang="en-US"/>
              <a:t>What did you learn?</a:t>
            </a:r>
          </a:p>
          <a:p>
            <a:pPr lvl="2"/>
            <a:r>
              <a:rPr lang="en-US"/>
              <a:t>What did you like or dislike?</a:t>
            </a:r>
          </a:p>
          <a:p>
            <a:pPr lvl="2"/>
            <a:r>
              <a:rPr lang="en-US"/>
              <a:t>Upload PDF file to Moodle – Deadline: Friday, March 15.</a:t>
            </a:r>
            <a:endParaRPr lang="en-US" altLang="en-US">
              <a:ea typeface="ＭＳ Ｐゴシック" panose="020B0600070205080204" pitchFamily="34" charset="-128"/>
            </a:endParaRPr>
          </a:p>
          <a:p>
            <a:pPr marL="671512" lvl="2" indent="0">
              <a:buNone/>
            </a:pPr>
            <a:endParaRPr lang="en-US"/>
          </a:p>
          <a:p>
            <a:pPr lvl="1"/>
            <a:endParaRPr lang="en-US"/>
          </a:p>
          <a:p>
            <a:pPr lvl="1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357886-5517-F547-AA72-70E057C879E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93355634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B95F7C-F64A-0745-9BF4-5015E4673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to Come: LC-3 Processor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A409CF-00FE-244B-B485-831033B1F5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063E98-38ED-3949-B456-1B264ED239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3FCFE49-F7D8-9F40-A47B-CD8F660E719E}" type="slidenum">
              <a:rPr lang="en-US" smtClean="0"/>
              <a:pPr/>
              <a:t>40</a:t>
            </a:fld>
            <a:endParaRPr lang="en-US" dirty="0"/>
          </a:p>
        </p:txBody>
      </p:sp>
      <p:grpSp>
        <p:nvGrpSpPr>
          <p:cNvPr id="5" name="Group 6">
            <a:extLst>
              <a:ext uri="{FF2B5EF4-FFF2-40B4-BE49-F238E27FC236}">
                <a16:creationId xmlns:a16="http://schemas.microsoft.com/office/drawing/2014/main" id="{5FD11181-CEC0-3B4A-ADEB-454D1661ED1A}"/>
              </a:ext>
            </a:extLst>
          </p:cNvPr>
          <p:cNvGrpSpPr>
            <a:grpSpLocks/>
          </p:cNvGrpSpPr>
          <p:nvPr/>
        </p:nvGrpSpPr>
        <p:grpSpPr bwMode="auto">
          <a:xfrm>
            <a:off x="2185989" y="914400"/>
            <a:ext cx="4653186" cy="5840361"/>
            <a:chOff x="2185616" y="914400"/>
            <a:chExt cx="4772768" cy="5943600"/>
          </a:xfrm>
        </p:grpSpPr>
        <p:pic>
          <p:nvPicPr>
            <p:cNvPr id="6" name="Picture 2">
              <a:extLst>
                <a:ext uri="{FF2B5EF4-FFF2-40B4-BE49-F238E27FC236}">
                  <a16:creationId xmlns:a16="http://schemas.microsoft.com/office/drawing/2014/main" id="{508C382E-043C-A54A-9591-7EB8332FF55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5616" y="914400"/>
              <a:ext cx="4772768" cy="594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4">
              <a:extLst>
                <a:ext uri="{FF2B5EF4-FFF2-40B4-BE49-F238E27FC236}">
                  <a16:creationId xmlns:a16="http://schemas.microsoft.com/office/drawing/2014/main" id="{616F57AC-D154-9443-A2DA-B68FB40831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76600" y="1600200"/>
              <a:ext cx="1905000" cy="2819400"/>
            </a:xfrm>
            <a:prstGeom prst="rect">
              <a:avLst/>
            </a:prstGeom>
            <a:solidFill>
              <a:srgbClr val="FF0000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8" name="Rectangle 9">
              <a:extLst>
                <a:ext uri="{FF2B5EF4-FFF2-40B4-BE49-F238E27FC236}">
                  <a16:creationId xmlns:a16="http://schemas.microsoft.com/office/drawing/2014/main" id="{03ECEEAF-E058-7B4A-9A6E-23F9E87CE5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1600" y="1600200"/>
              <a:ext cx="1600200" cy="2819400"/>
            </a:xfrm>
            <a:prstGeom prst="rect">
              <a:avLst/>
            </a:prstGeom>
            <a:solidFill>
              <a:srgbClr val="00B0F0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9" name="Rectangle 10">
              <a:extLst>
                <a:ext uri="{FF2B5EF4-FFF2-40B4-BE49-F238E27FC236}">
                  <a16:creationId xmlns:a16="http://schemas.microsoft.com/office/drawing/2014/main" id="{C6FBD1BA-D973-E74F-B4AF-1CC162C314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0400" y="5829300"/>
              <a:ext cx="914400" cy="647700"/>
            </a:xfrm>
            <a:prstGeom prst="rect">
              <a:avLst/>
            </a:prstGeom>
            <a:solidFill>
              <a:srgbClr val="00B050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291A1C0-3C0E-974D-8733-0F4F400B0EE6}"/>
                </a:ext>
              </a:extLst>
            </p:cNvPr>
            <p:cNvSpPr/>
            <p:nvPr/>
          </p:nvSpPr>
          <p:spPr bwMode="auto">
            <a:xfrm>
              <a:off x="4953059" y="5867400"/>
              <a:ext cx="914542" cy="6096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2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>
                <a:ea typeface="ＭＳ Ｐゴシック" charset="-128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30FA2E8-5751-1247-8469-4FBE3C61A19E}"/>
                </a:ext>
              </a:extLst>
            </p:cNvPr>
            <p:cNvSpPr/>
            <p:nvPr/>
          </p:nvSpPr>
          <p:spPr bwMode="auto">
            <a:xfrm>
              <a:off x="5943813" y="5892800"/>
              <a:ext cx="914542" cy="609600"/>
            </a:xfrm>
            <a:prstGeom prst="rect">
              <a:avLst/>
            </a:prstGeom>
            <a:solidFill>
              <a:schemeClr val="accent5">
                <a:lumMod val="50000"/>
                <a:alpha val="2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75542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E01113-D2E2-BA47-99D9-75C6E91E5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to Come: LC-3 Datapath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A59AF2-96DF-0C4B-A3A2-A155D07FC2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545A95-136F-E74C-9178-66DA0DAFBF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3FCFE49-F7D8-9F40-A47B-CD8F660E719E}" type="slidenum">
              <a:rPr lang="en-US" smtClean="0"/>
              <a:pPr/>
              <a:t>41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59B6D1-9C92-F748-B1C4-20698A7EC5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5801" y="955979"/>
            <a:ext cx="5071768" cy="5725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4155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4">
            <a:extLst>
              <a:ext uri="{FF2B5EF4-FFF2-40B4-BE49-F238E27FC236}">
                <a16:creationId xmlns:a16="http://schemas.microsoft.com/office/drawing/2014/main" id="{AD3C135E-83CF-47B9-8E90-1C1D4EAAA9B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34963" y="790798"/>
            <a:ext cx="8428037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b="1" dirty="0">
                <a:ea typeface="ＭＳ Ｐゴシック" panose="020B0600070205080204" pitchFamily="34" charset="-128"/>
              </a:rPr>
              <a:t>Design of Digital Circuits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200" dirty="0">
                <a:ea typeface="ＭＳ Ｐゴシック" panose="020B0600070205080204" pitchFamily="34" charset="-128"/>
              </a:rPr>
              <a:t>Lecture 7.1: Sequential Logic Design II</a:t>
            </a:r>
          </a:p>
        </p:txBody>
      </p:sp>
      <p:sp>
        <p:nvSpPr>
          <p:cNvPr id="73731" name="Rectangle 5">
            <a:extLst>
              <a:ext uri="{FF2B5EF4-FFF2-40B4-BE49-F238E27FC236}">
                <a16:creationId xmlns:a16="http://schemas.microsoft.com/office/drawing/2014/main" id="{9FF4A46F-B8D8-4198-9BB3-D890E56D44F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2019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14 March 2019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90831531"/>
      </p:ext>
    </p:extLst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Backup Slides:</a:t>
            </a:r>
            <a:br>
              <a:rPr lang="en-US" dirty="0"/>
            </a:br>
            <a:r>
              <a:rPr lang="en-US" dirty="0"/>
              <a:t>Different Types of Flip Flops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5496395"/>
      </p:ext>
    </p:extLst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Enabled Flip-Flops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Inputs:</a:t>
            </a:r>
            <a:r>
              <a:rPr lang="en-US" dirty="0"/>
              <a:t> CLK, D, EN</a:t>
            </a:r>
          </a:p>
          <a:p>
            <a:pPr lvl="1"/>
            <a:r>
              <a:rPr lang="en-US" dirty="0"/>
              <a:t>The enable input (EN) controls when new data (D) is stored</a:t>
            </a:r>
          </a:p>
          <a:p>
            <a:r>
              <a:rPr lang="en-US" b="1" dirty="0"/>
              <a:t>Function: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EN = 1</a:t>
            </a:r>
            <a:r>
              <a:rPr lang="en-US" dirty="0"/>
              <a:t>:  D passes through to Q on the clock edge 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EN = 0</a:t>
            </a:r>
            <a:r>
              <a:rPr lang="en-US" dirty="0"/>
              <a:t>:  the flip-flop retains its previous state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1828800" y="3657600"/>
          <a:ext cx="4723719" cy="2606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4289" name="VISIO" r:id="rId4" imgW="2129529" imgH="1175439" progId="Visio.Drawing.6">
                  <p:embed/>
                </p:oleObj>
              </mc:Choice>
              <mc:Fallback>
                <p:oleObj name="VISIO" r:id="rId4" imgW="2129529" imgH="1175439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3657600"/>
                        <a:ext cx="4723719" cy="2606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 bwMode="auto">
          <a:xfrm>
            <a:off x="4876800" y="3733800"/>
            <a:ext cx="1524000" cy="258445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80696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Resettable Flip-Flop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Inputs: </a:t>
            </a:r>
            <a:r>
              <a:rPr lang="en-US" dirty="0"/>
              <a:t>CLK, D, Reset</a:t>
            </a:r>
          </a:p>
          <a:p>
            <a:pPr lvl="1"/>
            <a:r>
              <a:rPr lang="en-US" dirty="0"/>
              <a:t>The Reset is used to set the output to 0.</a:t>
            </a:r>
          </a:p>
          <a:p>
            <a:r>
              <a:rPr lang="en-US" b="1" dirty="0"/>
              <a:t>Function:</a:t>
            </a:r>
          </a:p>
          <a:p>
            <a:pPr lvl="1"/>
            <a:r>
              <a:rPr lang="en-US" b="1" i="1" dirty="0">
                <a:solidFill>
                  <a:schemeClr val="accent6"/>
                </a:solidFill>
              </a:rPr>
              <a:t>Reset = 1: </a:t>
            </a:r>
            <a:r>
              <a:rPr lang="en-US" dirty="0"/>
              <a:t>Q is forced to 0 </a:t>
            </a:r>
          </a:p>
          <a:p>
            <a:pPr lvl="1"/>
            <a:r>
              <a:rPr lang="en-US" b="1" i="1" dirty="0">
                <a:solidFill>
                  <a:schemeClr val="accent6"/>
                </a:solidFill>
              </a:rPr>
              <a:t>Reset = 0: </a:t>
            </a:r>
            <a:r>
              <a:rPr lang="en-US" dirty="0"/>
              <a:t>the flip-flop behaves like an ordinary D flip-flop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2590800" y="3123115"/>
          <a:ext cx="3611562" cy="305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5313" name="VISIO" r:id="rId4" imgW="1067054" imgH="903714" progId="Visio.Drawing.6">
                  <p:embed/>
                </p:oleObj>
              </mc:Choice>
              <mc:Fallback>
                <p:oleObj name="VISIO" r:id="rId4" imgW="1067054" imgH="903714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3123115"/>
                        <a:ext cx="3611562" cy="3057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511637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Resettable Flip-Flops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Two types:</a:t>
            </a:r>
          </a:p>
          <a:p>
            <a:pPr lvl="1"/>
            <a:r>
              <a:rPr lang="en-US" b="1" dirty="0"/>
              <a:t>Synchronous</a:t>
            </a:r>
            <a:r>
              <a:rPr lang="en-US" dirty="0"/>
              <a:t>: resets at the clock edge only</a:t>
            </a:r>
          </a:p>
          <a:p>
            <a:pPr lvl="1"/>
            <a:r>
              <a:rPr lang="en-US" b="1" dirty="0"/>
              <a:t>Asynchronous</a:t>
            </a:r>
            <a:r>
              <a:rPr lang="en-US" dirty="0"/>
              <a:t>: resets immediately when Reset = 1</a:t>
            </a:r>
          </a:p>
          <a:p>
            <a:r>
              <a:rPr lang="en-US" dirty="0"/>
              <a:t>Asynchronously resettable flip-flop requires changing the internal circuitry of the flip-flop (see Exercise 3.10)</a:t>
            </a:r>
          </a:p>
          <a:p>
            <a:r>
              <a:rPr lang="en-US" dirty="0"/>
              <a:t>Synchronously resettable flip-flop?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2667000" y="3784547"/>
          <a:ext cx="3526779" cy="24702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6337" name="VISIO" r:id="rId4" imgW="1514332" imgH="1060948" progId="Visio.Drawing.6">
                  <p:embed/>
                </p:oleObj>
              </mc:Choice>
              <mc:Fallback>
                <p:oleObj name="VISIO" r:id="rId4" imgW="1514332" imgH="1060948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3784547"/>
                        <a:ext cx="3526779" cy="247020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052311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Settable Flip-Flop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Inputs:</a:t>
            </a:r>
            <a:r>
              <a:rPr lang="en-US" dirty="0"/>
              <a:t> CLK, D, Set</a:t>
            </a:r>
          </a:p>
          <a:p>
            <a:r>
              <a:rPr lang="en-US" b="1" dirty="0"/>
              <a:t>Function: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Set = 1</a:t>
            </a:r>
            <a:r>
              <a:rPr lang="en-US" dirty="0"/>
              <a:t>: Q is set to 1 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Set = 0</a:t>
            </a:r>
            <a:r>
              <a:rPr lang="en-US" dirty="0">
                <a:solidFill>
                  <a:schemeClr val="accent6"/>
                </a:solidFill>
              </a:rPr>
              <a:t>: </a:t>
            </a:r>
            <a:r>
              <a:rPr lang="en-US" dirty="0"/>
              <a:t>the flip-flop behaves like an ordinary D flip-flop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2590800" y="3124200"/>
          <a:ext cx="3305175" cy="2798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7361" name="VISIO" r:id="rId4" imgW="1067054" imgH="903714" progId="Visio.Drawing.6">
                  <p:embed/>
                </p:oleObj>
              </mc:Choice>
              <mc:Fallback>
                <p:oleObj name="VISIO" r:id="rId4" imgW="1067054" imgH="903714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3124200"/>
                        <a:ext cx="3305175" cy="2798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664431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924800" cy="1752600"/>
          </a:xfrm>
        </p:spPr>
        <p:txBody>
          <a:bodyPr/>
          <a:lstStyle/>
          <a:p>
            <a:r>
              <a:rPr lang="en-US" dirty="0"/>
              <a:t>Recall:</a:t>
            </a:r>
            <a:br>
              <a:rPr lang="en-US" dirty="0"/>
            </a:br>
            <a:r>
              <a:rPr lang="en-US" dirty="0"/>
              <a:t>	Combinational Logic Blocks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84C4D2-BDDB-4D95-ABCE-83F2DFEC20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7528557"/>
      </p:ext>
    </p:extLst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Recall: Combinational Building Blocks</a:t>
            </a:r>
          </a:p>
        </p:txBody>
      </p:sp>
      <p:sp>
        <p:nvSpPr>
          <p:cNvPr id="37891" name="Rectangle 4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Combinational logic is often grouped into larger building blocks to build more </a:t>
            </a:r>
            <a:r>
              <a:rPr lang="en-US">
                <a:solidFill>
                  <a:srgbClr val="0000FF"/>
                </a:solidFill>
              </a:rPr>
              <a:t>complex systems</a:t>
            </a:r>
          </a:p>
          <a:p>
            <a:endParaRPr lang="en-US"/>
          </a:p>
          <a:p>
            <a:r>
              <a:rPr lang="en-US"/>
              <a:t>Hides the </a:t>
            </a:r>
            <a:r>
              <a:rPr lang="en-US">
                <a:solidFill>
                  <a:srgbClr val="C00000"/>
                </a:solidFill>
              </a:rPr>
              <a:t>unnecessary gate-level details </a:t>
            </a:r>
            <a:r>
              <a:rPr lang="en-US"/>
              <a:t>to emphasize the function of the building block</a:t>
            </a:r>
          </a:p>
          <a:p>
            <a:endParaRPr lang="en-US"/>
          </a:p>
          <a:p>
            <a:r>
              <a:rPr lang="en-US"/>
              <a:t>We now look at: </a:t>
            </a:r>
          </a:p>
          <a:p>
            <a:pPr lvl="1"/>
            <a:r>
              <a:rPr lang="en-US"/>
              <a:t>Decoders</a:t>
            </a:r>
          </a:p>
          <a:p>
            <a:pPr lvl="1"/>
            <a:r>
              <a:rPr lang="en-US"/>
              <a:t>Multiplexers</a:t>
            </a:r>
          </a:p>
          <a:p>
            <a:pPr lvl="1"/>
            <a:r>
              <a:rPr lang="en-US"/>
              <a:t>Full adder</a:t>
            </a:r>
          </a:p>
          <a:p>
            <a:pPr lvl="1"/>
            <a:r>
              <a:rPr lang="en-US"/>
              <a:t>PLA (Programmable Logic Array)</a:t>
            </a:r>
          </a:p>
          <a:p>
            <a:pPr lvl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60429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78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8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01A55-FD79-CC49-AC49-E1BE983CB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Extra Assignment 2: </a:t>
            </a:r>
            <a:r>
              <a:rPr lang="en-US" dirty="0"/>
              <a:t>Moore’s Law (I)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76DE0A-2252-914B-BB94-3FF62B0FDD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193723"/>
          </a:xfrm>
        </p:spPr>
        <p:txBody>
          <a:bodyPr/>
          <a:lstStyle/>
          <a:p>
            <a:r>
              <a:rPr lang="en-US" b="1" dirty="0">
                <a:solidFill>
                  <a:srgbClr val="0432FF"/>
                </a:solidFill>
              </a:rPr>
              <a:t>Paper review</a:t>
            </a:r>
          </a:p>
          <a:p>
            <a:r>
              <a:rPr lang="en-US" dirty="0">
                <a:hlinkClick r:id="rId2"/>
              </a:rPr>
              <a:t>G.E. Moore. "Cramming more components onto integrated circuits," Electronics magazine, 1965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b="1" dirty="0">
                <a:solidFill>
                  <a:srgbClr val="0000FF"/>
                </a:solidFill>
              </a:rPr>
              <a:t>Optional Assignment – for 1% extra credit</a:t>
            </a:r>
          </a:p>
          <a:p>
            <a:pPr lvl="1"/>
            <a:r>
              <a:rPr lang="en-US" b="1" dirty="0"/>
              <a:t>Write a 1-page review </a:t>
            </a:r>
          </a:p>
          <a:p>
            <a:pPr lvl="1"/>
            <a:r>
              <a:rPr lang="en-US" dirty="0"/>
              <a:t>Upload PDF file to Moodle – Deadline: Friday, March 22</a:t>
            </a:r>
            <a:endParaRPr lang="en-US" b="1" dirty="0"/>
          </a:p>
          <a:p>
            <a:pPr marL="344487" lvl="1" indent="0">
              <a:buNone/>
            </a:pPr>
            <a:endParaRPr lang="en-US" dirty="0"/>
          </a:p>
          <a:p>
            <a:endParaRPr lang="en-US" dirty="0"/>
          </a:p>
          <a:p>
            <a:r>
              <a:rPr lang="en-US" dirty="0"/>
              <a:t>I strongly recommend that you </a:t>
            </a:r>
            <a:r>
              <a:rPr lang="en-US" dirty="0">
                <a:solidFill>
                  <a:srgbClr val="FF0000"/>
                </a:solidFill>
              </a:rPr>
              <a:t>follow my guidelines for (paper) review</a:t>
            </a:r>
            <a:r>
              <a:rPr lang="en-US" dirty="0"/>
              <a:t> (see next slide)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357886-5517-F547-AA72-70E057C879E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1322511"/>
      </p:ext>
    </p:extLst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1B2C3-305C-4107-AAAB-C091CAD85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Recall: Decoder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7310EB-68C8-4CD8-82C9-9D2E8998D7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solidFill>
                  <a:srgbClr val="C00000"/>
                </a:solidFill>
              </a:rPr>
              <a:t>n</a:t>
            </a:r>
            <a:r>
              <a:rPr lang="en-US"/>
              <a:t> inputs and </a:t>
            </a:r>
            <a:r>
              <a:rPr lang="en-US">
                <a:solidFill>
                  <a:srgbClr val="C00000"/>
                </a:solidFill>
              </a:rPr>
              <a:t>2</a:t>
            </a:r>
            <a:r>
              <a:rPr lang="en-US" baseline="30000">
                <a:solidFill>
                  <a:srgbClr val="C00000"/>
                </a:solidFill>
              </a:rPr>
              <a:t>n</a:t>
            </a:r>
            <a:r>
              <a:rPr lang="en-US"/>
              <a:t> outputs</a:t>
            </a:r>
          </a:p>
          <a:p>
            <a:r>
              <a:rPr lang="en-US"/>
              <a:t>Exactly one of the outputs is 1 and all the rest are 0s</a:t>
            </a:r>
          </a:p>
          <a:p>
            <a:r>
              <a:rPr lang="en-US"/>
              <a:t>The </a:t>
            </a:r>
            <a:r>
              <a:rPr lang="en-US">
                <a:solidFill>
                  <a:srgbClr val="C00000"/>
                </a:solidFill>
              </a:rPr>
              <a:t>one</a:t>
            </a:r>
            <a:r>
              <a:rPr lang="en-US"/>
              <a:t> </a:t>
            </a:r>
            <a:r>
              <a:rPr lang="en-US">
                <a:solidFill>
                  <a:srgbClr val="C00000"/>
                </a:solidFill>
              </a:rPr>
              <a:t>output</a:t>
            </a:r>
            <a:r>
              <a:rPr lang="en-US"/>
              <a:t> that is logically 1 is the output corresponding to the input </a:t>
            </a:r>
            <a:r>
              <a:rPr lang="en-US">
                <a:solidFill>
                  <a:srgbClr val="C00000"/>
                </a:solidFill>
              </a:rPr>
              <a:t>pattern</a:t>
            </a:r>
            <a:r>
              <a:rPr lang="en-US"/>
              <a:t> that the logic circuit is expected to detect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65AA1BA-B9F7-4999-BA1C-CAA366FA95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048000"/>
            <a:ext cx="4234405" cy="310623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2254932-2226-479D-A809-77D851C12A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3815" y="3029465"/>
            <a:ext cx="3643174" cy="3193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0010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Recall: Multiplexer (MUX), or Selector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>
                <a:solidFill>
                  <a:srgbClr val="C00000"/>
                </a:solidFill>
              </a:rPr>
              <a:t>Selects</a:t>
            </a:r>
            <a:r>
              <a:rPr lang="en-US"/>
              <a:t> one of the </a:t>
            </a:r>
            <a:r>
              <a:rPr lang="en-US" i="1"/>
              <a:t>N</a:t>
            </a:r>
            <a:r>
              <a:rPr lang="en-US"/>
              <a:t> inputs to connect it to the output</a:t>
            </a:r>
          </a:p>
          <a:p>
            <a:r>
              <a:rPr lang="en-US"/>
              <a:t>Needs log</a:t>
            </a:r>
            <a:r>
              <a:rPr lang="en-US" baseline="-25000"/>
              <a:t>2</a:t>
            </a:r>
            <a:r>
              <a:rPr lang="en-US" i="1"/>
              <a:t>N</a:t>
            </a:r>
            <a:r>
              <a:rPr lang="en-US"/>
              <a:t>-bit control input</a:t>
            </a:r>
          </a:p>
          <a:p>
            <a:r>
              <a:rPr lang="en-US"/>
              <a:t>2:1 MUX</a:t>
            </a:r>
            <a:endParaRPr lang="en-US">
              <a:solidFill>
                <a:schemeClr val="accent2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4E74748-B868-4CCF-949D-426ACD1318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95600" y="1981200"/>
            <a:ext cx="2430323" cy="44805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5F9C9A1-2B45-4D0E-BF49-6BB672655F5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12602" y="1981200"/>
            <a:ext cx="2998740" cy="448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7171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78160-C9B1-413C-BAD0-9F1CC5FF4A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Recall: Multiplexer (MUX)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969C8B-7BF6-459D-B972-E5BDB0B8C5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 output C is always connected to either the input A or the input B</a:t>
            </a:r>
          </a:p>
          <a:p>
            <a:pPr lvl="1"/>
            <a:r>
              <a:rPr lang="en-US"/>
              <a:t>Output value depends on the value of the </a:t>
            </a:r>
            <a:r>
              <a:rPr lang="en-US">
                <a:solidFill>
                  <a:srgbClr val="0000FF"/>
                </a:solidFill>
              </a:rPr>
              <a:t>select line S</a:t>
            </a:r>
          </a:p>
          <a:p>
            <a:pPr lvl="1"/>
            <a:endParaRPr lang="en-US">
              <a:solidFill>
                <a:srgbClr val="0000FF"/>
              </a:solidFill>
            </a:endParaRPr>
          </a:p>
          <a:p>
            <a:pPr lvl="1"/>
            <a:endParaRPr lang="en-US">
              <a:solidFill>
                <a:srgbClr val="0000FF"/>
              </a:solidFill>
            </a:endParaRPr>
          </a:p>
          <a:p>
            <a:pPr lvl="1"/>
            <a:endParaRPr lang="en-US">
              <a:solidFill>
                <a:srgbClr val="0000FF"/>
              </a:solidFill>
            </a:endParaRPr>
          </a:p>
          <a:p>
            <a:pPr lvl="1"/>
            <a:endParaRPr lang="en-US">
              <a:solidFill>
                <a:srgbClr val="0000FF"/>
              </a:solidFill>
            </a:endParaRPr>
          </a:p>
          <a:p>
            <a:pPr lvl="1"/>
            <a:endParaRPr lang="en-US">
              <a:solidFill>
                <a:srgbClr val="0000FF"/>
              </a:solidFill>
            </a:endParaRPr>
          </a:p>
          <a:p>
            <a:pPr lvl="1"/>
            <a:endParaRPr lang="en-US">
              <a:solidFill>
                <a:srgbClr val="0000FF"/>
              </a:solidFill>
            </a:endParaRPr>
          </a:p>
          <a:p>
            <a:pPr lvl="1"/>
            <a:endParaRPr lang="en-US">
              <a:solidFill>
                <a:srgbClr val="0000FF"/>
              </a:solidFill>
            </a:endParaRPr>
          </a:p>
          <a:p>
            <a:pPr marL="344487" lvl="1" indent="0">
              <a:buNone/>
            </a:pPr>
            <a:endParaRPr lang="en-US" sz="1400">
              <a:solidFill>
                <a:srgbClr val="0000FF"/>
              </a:solidFill>
            </a:endParaRPr>
          </a:p>
          <a:p>
            <a:r>
              <a:rPr lang="en-US">
                <a:solidFill>
                  <a:srgbClr val="0000FF"/>
                </a:solidFill>
              </a:rPr>
              <a:t>Your task: </a:t>
            </a:r>
            <a:r>
              <a:rPr lang="en-US"/>
              <a:t>Draw the schematic for an 8-input (8:1) MUX</a:t>
            </a:r>
          </a:p>
          <a:p>
            <a:pPr lvl="1"/>
            <a:r>
              <a:rPr lang="en-US" sz="2000"/>
              <a:t>Gate level: as a combination of basic AND, OR, NOT gates</a:t>
            </a:r>
          </a:p>
          <a:p>
            <a:pPr lvl="1"/>
            <a:r>
              <a:rPr lang="en-US" sz="2000"/>
              <a:t>Module level: As a combination of 2-input (2:1) </a:t>
            </a:r>
            <a:r>
              <a:rPr lang="en-US" sz="2000" err="1"/>
              <a:t>MUXes</a:t>
            </a:r>
            <a:endParaRPr lang="en-US" sz="2000"/>
          </a:p>
          <a:p>
            <a:pPr lvl="1"/>
            <a:endParaRPr lang="en-US">
              <a:solidFill>
                <a:srgbClr val="0000FF"/>
              </a:solidFill>
            </a:endParaRPr>
          </a:p>
          <a:p>
            <a:pPr lvl="1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C7A49B-6C01-4F40-A59B-04F19CE46AA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57EF0F6-3B23-4556-BE3C-E1D81F0A58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1122" y="2362201"/>
            <a:ext cx="3797710" cy="304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A260BC9-A682-4BFF-8369-5D5A96E708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00" y="3266200"/>
            <a:ext cx="1718467" cy="1563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3490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924800" cy="1752600"/>
          </a:xfrm>
        </p:spPr>
        <p:txBody>
          <a:bodyPr/>
          <a:lstStyle/>
          <a:p>
            <a:r>
              <a:rPr lang="en-US" dirty="0"/>
              <a:t>Recall:</a:t>
            </a:r>
            <a:br>
              <a:rPr lang="en-US" dirty="0"/>
            </a:br>
            <a:r>
              <a:rPr lang="en-US" dirty="0"/>
              <a:t>	Sequential Logic Blocks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84C4D2-BDDB-4D95-ABCE-83F2DFEC20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53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1454394"/>
      </p:ext>
    </p:extLst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Recall: An FSM Consists of: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Sequential circuits</a:t>
            </a:r>
          </a:p>
          <a:p>
            <a:pPr lvl="1"/>
            <a:r>
              <a:rPr lang="en-US" dirty="0"/>
              <a:t>State register(s)</a:t>
            </a:r>
          </a:p>
          <a:p>
            <a:pPr lvl="2"/>
            <a:r>
              <a:rPr lang="en-US" dirty="0"/>
              <a:t>Store the current state and </a:t>
            </a:r>
          </a:p>
          <a:p>
            <a:pPr lvl="2"/>
            <a:r>
              <a:rPr lang="en-US" dirty="0"/>
              <a:t>Load the next state at the clock edge</a:t>
            </a:r>
          </a:p>
          <a:p>
            <a:pPr lvl="2"/>
            <a:endParaRPr lang="en-US" dirty="0"/>
          </a:p>
          <a:p>
            <a:r>
              <a:rPr lang="en-US" b="1" dirty="0"/>
              <a:t>Combinational Circuits</a:t>
            </a:r>
          </a:p>
          <a:p>
            <a:pPr lvl="1"/>
            <a:r>
              <a:rPr lang="en-US" dirty="0"/>
              <a:t>Next state logic</a:t>
            </a:r>
          </a:p>
          <a:p>
            <a:pPr lvl="2"/>
            <a:r>
              <a:rPr lang="en-US" dirty="0"/>
              <a:t>Determines what the next state will be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1"/>
            <a:r>
              <a:rPr lang="en-US" dirty="0"/>
              <a:t>Output logic</a:t>
            </a:r>
          </a:p>
          <a:p>
            <a:pPr lvl="2"/>
            <a:r>
              <a:rPr lang="en-US" dirty="0"/>
              <a:t>Generates the outputs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54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5791200" y="1070094"/>
          <a:ext cx="2971800" cy="155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195" name="VISIO" r:id="rId7" imgW="1485328" imgH="780064" progId="Visio.Drawing.6">
                  <p:embed/>
                </p:oleObj>
              </mc:Choice>
              <mc:Fallback>
                <p:oleObj name="VISIO" r:id="rId7" imgW="1485328" imgH="780064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1070094"/>
                        <a:ext cx="2971800" cy="1558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Grp="1" noChangeAspect="1"/>
          </p:cNvGraphicFramePr>
          <p:nvPr>
            <p:custDataLst>
              <p:tags r:id="rId3"/>
            </p:custDataLst>
            <p:extLst/>
          </p:nvPr>
        </p:nvGraphicFramePr>
        <p:xfrm>
          <a:off x="6093074" y="3049005"/>
          <a:ext cx="2573754" cy="14593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196" name="VISIO" r:id="rId9" imgW="1286877" imgH="729688" progId="Visio.Drawing.6">
                  <p:embed/>
                </p:oleObj>
              </mc:Choice>
              <mc:Fallback>
                <p:oleObj name="VISIO" r:id="rId9" imgW="1286877" imgH="729688" progId="Visio.Drawing.6">
                  <p:embed/>
                  <p:pic>
                    <p:nvPicPr>
                      <p:cNvPr id="6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3074" y="3049005"/>
                        <a:ext cx="2573754" cy="14593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4"/>
            </p:custDataLst>
            <p:extLst/>
          </p:nvPr>
        </p:nvGraphicFramePr>
        <p:xfrm>
          <a:off x="6042698" y="4795374"/>
          <a:ext cx="2720302" cy="14593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197" name="VISIO" r:id="rId11" imgW="1360151" imgH="729688" progId="Visio.Drawing.6">
                  <p:embed/>
                </p:oleObj>
              </mc:Choice>
              <mc:Fallback>
                <p:oleObj name="VISIO" r:id="rId11" imgW="1360151" imgH="729688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42698" y="4795374"/>
                        <a:ext cx="2720302" cy="14593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88364404"/>
      </p:ext>
    </p:extLst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Content Placeholder 2"/>
          <p:cNvSpPr txBox="1">
            <a:spLocks/>
          </p:cNvSpPr>
          <p:nvPr/>
        </p:nvSpPr>
        <p:spPr bwMode="auto">
          <a:xfrm>
            <a:off x="228600" y="2489366"/>
            <a:ext cx="8610600" cy="370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Currently, we </a:t>
            </a:r>
            <a:r>
              <a:rPr kumimoji="0" lang="en-US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cannot</a:t>
            </a: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 simply wire a clock to WE of a latch</a:t>
            </a:r>
          </a:p>
          <a:p>
            <a:pPr marL="669925" marR="0" lvl="1" indent="-3254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200" b="1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When the clock is high</a:t>
            </a:r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 </a:t>
            </a:r>
            <a:r>
              <a:rPr kumimoji="0" lang="en-US" sz="2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Q</a:t>
            </a:r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 will not take on </a:t>
            </a:r>
            <a:r>
              <a:rPr kumimoji="0" lang="en-US" sz="2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D</a:t>
            </a:r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’s value AND</a:t>
            </a:r>
          </a:p>
          <a:p>
            <a:pPr marL="669925" marR="0" lvl="1" indent="-3254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200" b="1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When the clock is low</a:t>
            </a:r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 the latch will propagate </a:t>
            </a:r>
            <a:r>
              <a:rPr kumimoji="0" lang="en-US" sz="2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D</a:t>
            </a:r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 to </a:t>
            </a:r>
            <a:r>
              <a:rPr kumimoji="0" lang="en-US" sz="2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Q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Recall: The Problem with Latches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55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982473" y="997527"/>
            <a:ext cx="2741688" cy="12518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170287" y="1050281"/>
            <a:ext cx="5525913" cy="1015402"/>
            <a:chOff x="1282612" y="2363472"/>
            <a:chExt cx="5525913" cy="1015402"/>
          </a:xfrm>
        </p:grpSpPr>
        <p:cxnSp>
          <p:nvCxnSpPr>
            <p:cNvPr id="8" name="Straight Connector 7"/>
            <p:cNvCxnSpPr/>
            <p:nvPr/>
          </p:nvCxnSpPr>
          <p:spPr bwMode="auto">
            <a:xfrm>
              <a:off x="3779868" y="3179557"/>
              <a:ext cx="115837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/>
            <p:cNvCxnSpPr/>
            <p:nvPr/>
          </p:nvCxnSpPr>
          <p:spPr bwMode="auto">
            <a:xfrm>
              <a:off x="3779868" y="2719376"/>
              <a:ext cx="115837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>
              <a:off x="4153988" y="2651334"/>
              <a:ext cx="623315" cy="11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/>
            <p:cNvCxnSpPr/>
            <p:nvPr/>
          </p:nvCxnSpPr>
          <p:spPr bwMode="auto">
            <a:xfrm flipV="1">
              <a:off x="5008978" y="3192670"/>
              <a:ext cx="491102" cy="163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" name="Delay 11"/>
            <p:cNvSpPr/>
            <p:nvPr/>
          </p:nvSpPr>
          <p:spPr bwMode="auto">
            <a:xfrm>
              <a:off x="4777304" y="2584959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Delay 12"/>
            <p:cNvSpPr/>
            <p:nvPr/>
          </p:nvSpPr>
          <p:spPr bwMode="auto">
            <a:xfrm>
              <a:off x="4777304" y="3066346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 bwMode="auto">
            <a:xfrm>
              <a:off x="4545630" y="3131362"/>
              <a:ext cx="231674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>
              <a:off x="4545630" y="2768245"/>
              <a:ext cx="231674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>
              <a:off x="4545630" y="2768245"/>
              <a:ext cx="0" cy="7262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>
              <a:off x="4545630" y="3058741"/>
              <a:ext cx="0" cy="7262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 flipH="1" flipV="1">
              <a:off x="4545630" y="2840869"/>
              <a:ext cx="955651" cy="21787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 flipV="1">
              <a:off x="4545630" y="2848478"/>
              <a:ext cx="955651" cy="2102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 bwMode="auto">
            <a:xfrm>
              <a:off x="5501281" y="3058741"/>
              <a:ext cx="0" cy="1355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/>
            <p:cNvCxnSpPr/>
            <p:nvPr/>
          </p:nvCxnSpPr>
          <p:spPr bwMode="auto">
            <a:xfrm>
              <a:off x="5501281" y="2711380"/>
              <a:ext cx="0" cy="1355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2" name="Oval 21"/>
            <p:cNvSpPr/>
            <p:nvPr/>
          </p:nvSpPr>
          <p:spPr bwMode="auto">
            <a:xfrm>
              <a:off x="5481974" y="2695625"/>
              <a:ext cx="37795" cy="32497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5010182" y="2695625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5010998" y="3179557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5" name="Delay 24"/>
            <p:cNvSpPr/>
            <p:nvPr/>
          </p:nvSpPr>
          <p:spPr bwMode="auto">
            <a:xfrm>
              <a:off x="3885659" y="2525715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6" name="Delay 25"/>
            <p:cNvSpPr/>
            <p:nvPr/>
          </p:nvSpPr>
          <p:spPr bwMode="auto">
            <a:xfrm>
              <a:off x="3885722" y="3122964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7" name="Oval 26"/>
            <p:cNvSpPr/>
            <p:nvPr/>
          </p:nvSpPr>
          <p:spPr bwMode="auto">
            <a:xfrm>
              <a:off x="4118540" y="2636380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8" name="Oval 27"/>
            <p:cNvSpPr/>
            <p:nvPr/>
          </p:nvSpPr>
          <p:spPr bwMode="auto">
            <a:xfrm>
              <a:off x="4119416" y="3236174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9" name="Straight Connector 28"/>
            <p:cNvCxnSpPr/>
            <p:nvPr/>
          </p:nvCxnSpPr>
          <p:spPr bwMode="auto">
            <a:xfrm>
              <a:off x="4156335" y="3250846"/>
              <a:ext cx="623315" cy="11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/>
            <p:nvPr/>
          </p:nvCxnSpPr>
          <p:spPr bwMode="auto">
            <a:xfrm flipV="1">
              <a:off x="3779868" y="2721203"/>
              <a:ext cx="1093" cy="45812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Straight Connector 30"/>
            <p:cNvCxnSpPr/>
            <p:nvPr/>
          </p:nvCxnSpPr>
          <p:spPr bwMode="auto">
            <a:xfrm flipH="1">
              <a:off x="2838796" y="2936642"/>
              <a:ext cx="920911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2" name="Oval 31"/>
            <p:cNvSpPr/>
            <p:nvPr/>
          </p:nvSpPr>
          <p:spPr bwMode="auto">
            <a:xfrm>
              <a:off x="3759707" y="2920393"/>
              <a:ext cx="37795" cy="32497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3846313" y="3303578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34" name="Straight Connector 33"/>
            <p:cNvCxnSpPr/>
            <p:nvPr/>
          </p:nvCxnSpPr>
          <p:spPr bwMode="auto">
            <a:xfrm flipV="1">
              <a:off x="3266938" y="3318456"/>
              <a:ext cx="578467" cy="137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Connector 34"/>
            <p:cNvCxnSpPr/>
            <p:nvPr/>
          </p:nvCxnSpPr>
          <p:spPr bwMode="auto">
            <a:xfrm flipV="1">
              <a:off x="2520439" y="2591968"/>
              <a:ext cx="1371608" cy="43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Straight Connector 35"/>
            <p:cNvCxnSpPr/>
            <p:nvPr/>
          </p:nvCxnSpPr>
          <p:spPr bwMode="auto">
            <a:xfrm flipH="1" flipV="1">
              <a:off x="3268860" y="2594229"/>
              <a:ext cx="1218" cy="72648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/>
            <p:cNvCxnSpPr/>
            <p:nvPr/>
          </p:nvCxnSpPr>
          <p:spPr bwMode="auto">
            <a:xfrm flipV="1">
              <a:off x="5049830" y="2707543"/>
              <a:ext cx="1371608" cy="43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8" name="TextBox 37"/>
            <p:cNvSpPr txBox="1"/>
            <p:nvPr/>
          </p:nvSpPr>
          <p:spPr>
            <a:xfrm>
              <a:off x="2169061" y="2363472"/>
              <a:ext cx="39305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D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405851" y="2492371"/>
              <a:ext cx="4026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Q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282612" y="2728122"/>
              <a:ext cx="157126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CLK = WE</a:t>
              </a:r>
            </a:p>
          </p:txBody>
        </p:sp>
      </p:grpSp>
      <p:sp>
        <p:nvSpPr>
          <p:cNvPr id="74" name="TextBox 73"/>
          <p:cNvSpPr txBox="1"/>
          <p:nvPr/>
        </p:nvSpPr>
        <p:spPr>
          <a:xfrm>
            <a:off x="623105" y="4125745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CLK: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75" name="Group 74"/>
          <p:cNvGrpSpPr/>
          <p:nvPr/>
        </p:nvGrpSpPr>
        <p:grpSpPr>
          <a:xfrm>
            <a:off x="1574074" y="4191000"/>
            <a:ext cx="7188926" cy="624840"/>
            <a:chOff x="2107474" y="4191000"/>
            <a:chExt cx="3581400" cy="279400"/>
          </a:xfrm>
        </p:grpSpPr>
        <p:pic>
          <p:nvPicPr>
            <p:cNvPr id="76" name="Picture 7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07474" y="4191000"/>
              <a:ext cx="1219200" cy="279400"/>
            </a:xfrm>
            <a:prstGeom prst="rect">
              <a:avLst/>
            </a:prstGeom>
          </p:spPr>
        </p:pic>
        <p:pic>
          <p:nvPicPr>
            <p:cNvPr id="77" name="Picture 7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76600" y="4191000"/>
              <a:ext cx="1219200" cy="279400"/>
            </a:xfrm>
            <a:prstGeom prst="rect">
              <a:avLst/>
            </a:prstGeom>
          </p:spPr>
        </p:pic>
        <p:pic>
          <p:nvPicPr>
            <p:cNvPr id="78" name="Picture 7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69674" y="4191000"/>
              <a:ext cx="1219200" cy="279400"/>
            </a:xfrm>
            <a:prstGeom prst="rect">
              <a:avLst/>
            </a:prstGeom>
          </p:spPr>
        </p:pic>
      </p:grpSp>
      <p:sp>
        <p:nvSpPr>
          <p:cNvPr id="79" name="TextBox 78"/>
          <p:cNvSpPr txBox="1"/>
          <p:nvPr/>
        </p:nvSpPr>
        <p:spPr>
          <a:xfrm>
            <a:off x="1219200" y="426657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0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1227306" y="398521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1</a:t>
            </a:r>
          </a:p>
        </p:txBody>
      </p:sp>
      <p:cxnSp>
        <p:nvCxnSpPr>
          <p:cNvPr id="81" name="Straight Connector 80"/>
          <p:cNvCxnSpPr/>
          <p:nvPr/>
        </p:nvCxnSpPr>
        <p:spPr bwMode="auto">
          <a:xfrm>
            <a:off x="1617785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Straight Connector 81"/>
          <p:cNvCxnSpPr/>
          <p:nvPr/>
        </p:nvCxnSpPr>
        <p:spPr bwMode="auto">
          <a:xfrm>
            <a:off x="2780380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Straight Connector 82"/>
          <p:cNvCxnSpPr/>
          <p:nvPr/>
        </p:nvCxnSpPr>
        <p:spPr bwMode="auto">
          <a:xfrm>
            <a:off x="3979985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Straight Connector 83"/>
          <p:cNvCxnSpPr/>
          <p:nvPr/>
        </p:nvCxnSpPr>
        <p:spPr bwMode="auto">
          <a:xfrm>
            <a:off x="5155643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5" name="Straight Connector 84"/>
          <p:cNvCxnSpPr/>
          <p:nvPr/>
        </p:nvCxnSpPr>
        <p:spPr bwMode="auto">
          <a:xfrm>
            <a:off x="6322591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Straight Connector 85"/>
          <p:cNvCxnSpPr/>
          <p:nvPr/>
        </p:nvCxnSpPr>
        <p:spPr bwMode="auto">
          <a:xfrm>
            <a:off x="7543800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99" name="TextBox 98"/>
          <p:cNvSpPr txBox="1"/>
          <p:nvPr/>
        </p:nvSpPr>
        <p:spPr>
          <a:xfrm>
            <a:off x="628252" y="4960314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Input: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623105" y="5697974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Output:</a:t>
            </a:r>
          </a:p>
        </p:txBody>
      </p:sp>
      <p:grpSp>
        <p:nvGrpSpPr>
          <p:cNvPr id="125" name="Group 124"/>
          <p:cNvGrpSpPr/>
          <p:nvPr/>
        </p:nvGrpSpPr>
        <p:grpSpPr>
          <a:xfrm>
            <a:off x="1607127" y="5026003"/>
            <a:ext cx="7057854" cy="338477"/>
            <a:chOff x="1607127" y="5026003"/>
            <a:chExt cx="7057854" cy="338477"/>
          </a:xfrm>
        </p:grpSpPr>
        <p:grpSp>
          <p:nvGrpSpPr>
            <p:cNvPr id="87" name="Group 86"/>
            <p:cNvGrpSpPr/>
            <p:nvPr/>
          </p:nvGrpSpPr>
          <p:grpSpPr>
            <a:xfrm>
              <a:off x="1607127" y="5026003"/>
              <a:ext cx="7057854" cy="321060"/>
              <a:chOff x="1589710" y="5026003"/>
              <a:chExt cx="7057854" cy="321060"/>
            </a:xfrm>
          </p:grpSpPr>
          <p:cxnSp>
            <p:nvCxnSpPr>
              <p:cNvPr id="88" name="Straight Connector 87"/>
              <p:cNvCxnSpPr/>
              <p:nvPr/>
            </p:nvCxnSpPr>
            <p:spPr bwMode="auto">
              <a:xfrm>
                <a:off x="1589710" y="5334000"/>
                <a:ext cx="772490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9" name="Straight Connector 88"/>
              <p:cNvCxnSpPr/>
              <p:nvPr/>
            </p:nvCxnSpPr>
            <p:spPr bwMode="auto">
              <a:xfrm flipV="1">
                <a:off x="2373085" y="5026003"/>
                <a:ext cx="1006" cy="32106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0" name="Straight Connector 89"/>
              <p:cNvCxnSpPr/>
              <p:nvPr/>
            </p:nvCxnSpPr>
            <p:spPr bwMode="auto">
              <a:xfrm flipV="1">
                <a:off x="6567533" y="5042263"/>
                <a:ext cx="0" cy="30480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1" name="Straight Connector 90"/>
              <p:cNvCxnSpPr/>
              <p:nvPr/>
            </p:nvCxnSpPr>
            <p:spPr bwMode="auto">
              <a:xfrm flipH="1">
                <a:off x="2375265" y="5042263"/>
                <a:ext cx="1722945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2" name="Straight Connector 91"/>
              <p:cNvCxnSpPr/>
              <p:nvPr/>
            </p:nvCxnSpPr>
            <p:spPr bwMode="auto">
              <a:xfrm flipH="1">
                <a:off x="6567533" y="5329646"/>
                <a:ext cx="2080031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108" name="Straight Connector 107"/>
            <p:cNvCxnSpPr/>
            <p:nvPr/>
          </p:nvCxnSpPr>
          <p:spPr bwMode="auto">
            <a:xfrm flipV="1">
              <a:off x="4115627" y="5026003"/>
              <a:ext cx="2370" cy="338477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9" name="Straight Connector 108"/>
            <p:cNvCxnSpPr/>
            <p:nvPr/>
          </p:nvCxnSpPr>
          <p:spPr bwMode="auto">
            <a:xfrm flipH="1">
              <a:off x="4115628" y="5347063"/>
              <a:ext cx="227772" cy="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2" name="Straight Connector 111"/>
            <p:cNvCxnSpPr/>
            <p:nvPr/>
          </p:nvCxnSpPr>
          <p:spPr bwMode="auto">
            <a:xfrm flipH="1" flipV="1">
              <a:off x="4329013" y="5032397"/>
              <a:ext cx="828" cy="32345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4" name="Straight Connector 113"/>
            <p:cNvCxnSpPr/>
            <p:nvPr/>
          </p:nvCxnSpPr>
          <p:spPr bwMode="auto">
            <a:xfrm flipH="1">
              <a:off x="4322618" y="5042263"/>
              <a:ext cx="2262333" cy="792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24" name="Group 123"/>
          <p:cNvGrpSpPr/>
          <p:nvPr/>
        </p:nvGrpSpPr>
        <p:grpSpPr>
          <a:xfrm>
            <a:off x="1629294" y="5710204"/>
            <a:ext cx="7065255" cy="330388"/>
            <a:chOff x="1629294" y="5710204"/>
            <a:chExt cx="7065255" cy="330388"/>
          </a:xfrm>
        </p:grpSpPr>
        <p:grpSp>
          <p:nvGrpSpPr>
            <p:cNvPr id="93" name="Group 92"/>
            <p:cNvGrpSpPr/>
            <p:nvPr/>
          </p:nvGrpSpPr>
          <p:grpSpPr>
            <a:xfrm>
              <a:off x="1629294" y="5710204"/>
              <a:ext cx="7065255" cy="324836"/>
              <a:chOff x="1595252" y="5710204"/>
              <a:chExt cx="7065255" cy="324836"/>
            </a:xfrm>
          </p:grpSpPr>
          <p:cxnSp>
            <p:nvCxnSpPr>
              <p:cNvPr id="94" name="Straight Connector 93"/>
              <p:cNvCxnSpPr/>
              <p:nvPr/>
            </p:nvCxnSpPr>
            <p:spPr bwMode="auto">
              <a:xfrm flipH="1" flipV="1">
                <a:off x="2747524" y="5710204"/>
                <a:ext cx="29" cy="324836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5" name="Straight Connector 94"/>
              <p:cNvCxnSpPr/>
              <p:nvPr/>
            </p:nvCxnSpPr>
            <p:spPr bwMode="auto">
              <a:xfrm flipH="1" flipV="1">
                <a:off x="6533815" y="5728033"/>
                <a:ext cx="1385" cy="299258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6" name="Straight Connector 95"/>
              <p:cNvCxnSpPr/>
              <p:nvPr/>
            </p:nvCxnSpPr>
            <p:spPr bwMode="auto">
              <a:xfrm flipH="1">
                <a:off x="2750722" y="5721927"/>
                <a:ext cx="1343892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7" name="Straight Connector 96"/>
              <p:cNvCxnSpPr/>
              <p:nvPr/>
            </p:nvCxnSpPr>
            <p:spPr bwMode="auto">
              <a:xfrm flipH="1">
                <a:off x="6518887" y="6013342"/>
                <a:ext cx="2141620" cy="2447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8" name="Straight Connector 97"/>
              <p:cNvCxnSpPr/>
              <p:nvPr/>
            </p:nvCxnSpPr>
            <p:spPr bwMode="auto">
              <a:xfrm>
                <a:off x="1595252" y="6018415"/>
                <a:ext cx="1147948" cy="1386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116" name="Straight Connector 115"/>
            <p:cNvCxnSpPr/>
            <p:nvPr/>
          </p:nvCxnSpPr>
          <p:spPr bwMode="auto">
            <a:xfrm flipV="1">
              <a:off x="4114800" y="5731637"/>
              <a:ext cx="0" cy="30480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7" name="Straight Connector 116"/>
            <p:cNvCxnSpPr/>
            <p:nvPr/>
          </p:nvCxnSpPr>
          <p:spPr bwMode="auto">
            <a:xfrm flipH="1">
              <a:off x="4098814" y="6032875"/>
              <a:ext cx="237365" cy="3444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8" name="Straight Connector 117"/>
            <p:cNvCxnSpPr/>
            <p:nvPr/>
          </p:nvCxnSpPr>
          <p:spPr bwMode="auto">
            <a:xfrm flipV="1">
              <a:off x="4322620" y="5735792"/>
              <a:ext cx="0" cy="30480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1" name="Straight Connector 120"/>
            <p:cNvCxnSpPr/>
            <p:nvPr/>
          </p:nvCxnSpPr>
          <p:spPr bwMode="auto">
            <a:xfrm flipH="1">
              <a:off x="4309829" y="5735781"/>
              <a:ext cx="2257226" cy="1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DACF1976-E364-5F49-BF59-30F8D59A22BD}"/>
              </a:ext>
            </a:extLst>
          </p:cNvPr>
          <p:cNvSpPr txBox="1"/>
          <p:nvPr/>
        </p:nvSpPr>
        <p:spPr>
          <a:xfrm>
            <a:off x="381000" y="1038106"/>
            <a:ext cx="16722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Recall the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Gated D Latch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28741404-4DA5-4576-B0BB-ABCF55668C71}"/>
              </a:ext>
            </a:extLst>
          </p:cNvPr>
          <p:cNvSpPr txBox="1"/>
          <p:nvPr/>
        </p:nvSpPr>
        <p:spPr>
          <a:xfrm>
            <a:off x="381000" y="2631758"/>
            <a:ext cx="8382000" cy="403187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chemeClr val="accent2"/>
            </a:solidFill>
          </a:ln>
        </p:spPr>
        <p:txBody>
          <a:bodyPr wrap="square" anchor="ctr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How can we change the latch, so that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1) D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 (input) is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observable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at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Q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(output)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only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 at the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beginning of next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clock cycle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?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2) Q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is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available for the full clock cycle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8132614"/>
      </p:ext>
    </p:extLst>
  </p:cSld>
  <p:clrMapOvr>
    <a:masterClrMapping/>
  </p:clrMapOvr>
  <p:transition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839200" cy="5193723"/>
          </a:xfrm>
        </p:spPr>
        <p:txBody>
          <a:bodyPr/>
          <a:lstStyle/>
          <a:p>
            <a:r>
              <a:rPr lang="en-US" dirty="0"/>
              <a:t>1) state change on clock edge, 2) data available for full cycle</a:t>
            </a:r>
          </a:p>
        </p:txBody>
      </p:sp>
      <p:sp>
        <p:nvSpPr>
          <p:cNvPr id="101" name="Rectangle 100"/>
          <p:cNvSpPr/>
          <p:nvPr/>
        </p:nvSpPr>
        <p:spPr bwMode="auto">
          <a:xfrm>
            <a:off x="4847545" y="1942957"/>
            <a:ext cx="3503191" cy="209564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rPr>
              <a:t>D Latch (Slave)</a:t>
            </a:r>
          </a:p>
        </p:txBody>
      </p:sp>
      <p:sp>
        <p:nvSpPr>
          <p:cNvPr id="100" name="Rectangle 99"/>
          <p:cNvSpPr/>
          <p:nvPr/>
        </p:nvSpPr>
        <p:spPr bwMode="auto">
          <a:xfrm>
            <a:off x="1295400" y="1700518"/>
            <a:ext cx="3503191" cy="209564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D Latch (Master)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Recall: The D Flip-Flop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56</a:t>
            </a:fld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1143000" y="2081518"/>
            <a:ext cx="3655591" cy="1601674"/>
            <a:chOff x="838200" y="2438400"/>
            <a:chExt cx="7120354" cy="2685534"/>
          </a:xfrm>
        </p:grpSpPr>
        <p:cxnSp>
          <p:nvCxnSpPr>
            <p:cNvPr id="37" name="Straight Connector 36"/>
            <p:cNvCxnSpPr/>
            <p:nvPr/>
          </p:nvCxnSpPr>
          <p:spPr bwMode="auto">
            <a:xfrm>
              <a:off x="2895600" y="4496535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Straight Connector 37"/>
            <p:cNvCxnSpPr/>
            <p:nvPr/>
          </p:nvCxnSpPr>
          <p:spPr bwMode="auto">
            <a:xfrm>
              <a:off x="2895600" y="30480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Straight Connector 38"/>
            <p:cNvCxnSpPr/>
            <p:nvPr/>
          </p:nvCxnSpPr>
          <p:spPr bwMode="auto">
            <a:xfrm>
              <a:off x="3880022" y="2833816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" name="Straight Connector 39"/>
            <p:cNvCxnSpPr/>
            <p:nvPr/>
          </p:nvCxnSpPr>
          <p:spPr bwMode="auto">
            <a:xfrm>
              <a:off x="6129754" y="3027658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" name="Straight Connector 40"/>
            <p:cNvCxnSpPr/>
            <p:nvPr/>
          </p:nvCxnSpPr>
          <p:spPr bwMode="auto">
            <a:xfrm flipV="1">
              <a:off x="6129755" y="4537806"/>
              <a:ext cx="1292238" cy="514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2" name="Delay 41"/>
            <p:cNvSpPr/>
            <p:nvPr/>
          </p:nvSpPr>
          <p:spPr bwMode="auto">
            <a:xfrm>
              <a:off x="5520152" y="2624887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3" name="Delay 42"/>
            <p:cNvSpPr/>
            <p:nvPr/>
          </p:nvSpPr>
          <p:spPr bwMode="auto">
            <a:xfrm>
              <a:off x="5520154" y="4140178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44" name="Straight Connector 43"/>
            <p:cNvCxnSpPr/>
            <p:nvPr/>
          </p:nvCxnSpPr>
          <p:spPr bwMode="auto">
            <a:xfrm>
              <a:off x="4910554" y="4344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5" name="Straight Connector 44"/>
            <p:cNvCxnSpPr/>
            <p:nvPr/>
          </p:nvCxnSpPr>
          <p:spPr bwMode="auto">
            <a:xfrm>
              <a:off x="4910554" y="3201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6" name="Straight Connector 45"/>
            <p:cNvCxnSpPr/>
            <p:nvPr/>
          </p:nvCxnSpPr>
          <p:spPr bwMode="auto">
            <a:xfrm>
              <a:off x="4910554" y="3201831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" name="Straight Connector 46"/>
            <p:cNvCxnSpPr/>
            <p:nvPr/>
          </p:nvCxnSpPr>
          <p:spPr bwMode="auto">
            <a:xfrm>
              <a:off x="4910554" y="4116232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" name="Straight Connector 47"/>
            <p:cNvCxnSpPr/>
            <p:nvPr/>
          </p:nvCxnSpPr>
          <p:spPr bwMode="auto">
            <a:xfrm flipH="1" flipV="1">
              <a:off x="4910554" y="3430430"/>
              <a:ext cx="2514600" cy="685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" name="Straight Connector 48"/>
            <p:cNvCxnSpPr/>
            <p:nvPr/>
          </p:nvCxnSpPr>
          <p:spPr bwMode="auto">
            <a:xfrm flipV="1">
              <a:off x="4910554" y="3454376"/>
              <a:ext cx="2514600" cy="66185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" name="Straight Connector 49"/>
            <p:cNvCxnSpPr/>
            <p:nvPr/>
          </p:nvCxnSpPr>
          <p:spPr bwMode="auto">
            <a:xfrm>
              <a:off x="7425154" y="4116231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1" name="Straight Connector 50"/>
            <p:cNvCxnSpPr/>
            <p:nvPr/>
          </p:nvCxnSpPr>
          <p:spPr bwMode="auto">
            <a:xfrm>
              <a:off x="7425154" y="3022832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2" name="Oval 51"/>
            <p:cNvSpPr/>
            <p:nvPr/>
          </p:nvSpPr>
          <p:spPr bwMode="auto">
            <a:xfrm>
              <a:off x="7374354" y="2973231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3" name="Oval 52"/>
            <p:cNvSpPr/>
            <p:nvPr/>
          </p:nvSpPr>
          <p:spPr bwMode="auto">
            <a:xfrm>
              <a:off x="6132929" y="2973231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4" name="Oval 53"/>
            <p:cNvSpPr/>
            <p:nvPr/>
          </p:nvSpPr>
          <p:spPr bwMode="auto">
            <a:xfrm>
              <a:off x="6135075" y="4496535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5" name="Delay 54"/>
            <p:cNvSpPr/>
            <p:nvPr/>
          </p:nvSpPr>
          <p:spPr bwMode="auto">
            <a:xfrm>
              <a:off x="3173968" y="2438400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6" name="Delay 55"/>
            <p:cNvSpPr/>
            <p:nvPr/>
          </p:nvSpPr>
          <p:spPr bwMode="auto">
            <a:xfrm>
              <a:off x="3174130" y="4318391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7" name="Oval 56"/>
            <p:cNvSpPr/>
            <p:nvPr/>
          </p:nvSpPr>
          <p:spPr bwMode="auto">
            <a:xfrm>
              <a:off x="3786746" y="278674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8" name="Oval 57"/>
            <p:cNvSpPr/>
            <p:nvPr/>
          </p:nvSpPr>
          <p:spPr bwMode="auto">
            <a:xfrm>
              <a:off x="3789051" y="4674748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59" name="Straight Connector 58"/>
            <p:cNvCxnSpPr/>
            <p:nvPr/>
          </p:nvCxnSpPr>
          <p:spPr bwMode="auto">
            <a:xfrm>
              <a:off x="3886200" y="4720931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0" name="Straight Connector 59"/>
            <p:cNvCxnSpPr/>
            <p:nvPr/>
          </p:nvCxnSpPr>
          <p:spPr bwMode="auto">
            <a:xfrm flipV="1">
              <a:off x="2895600" y="3053751"/>
              <a:ext cx="2875" cy="144205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1" name="Straight Connector 60"/>
            <p:cNvCxnSpPr/>
            <p:nvPr/>
          </p:nvCxnSpPr>
          <p:spPr bwMode="auto">
            <a:xfrm>
              <a:off x="2590800" y="37338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2" name="Oval 61"/>
            <p:cNvSpPr/>
            <p:nvPr/>
          </p:nvSpPr>
          <p:spPr bwMode="auto">
            <a:xfrm>
              <a:off x="2842550" y="3680750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63" name="Oval 62"/>
            <p:cNvSpPr/>
            <p:nvPr/>
          </p:nvSpPr>
          <p:spPr bwMode="auto">
            <a:xfrm>
              <a:off x="3070440" y="488692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64" name="Straight Connector 63"/>
            <p:cNvCxnSpPr/>
            <p:nvPr/>
          </p:nvCxnSpPr>
          <p:spPr bwMode="auto">
            <a:xfrm flipV="1">
              <a:off x="1545931" y="4933750"/>
              <a:ext cx="1522119" cy="432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" name="Straight Connector 64"/>
            <p:cNvCxnSpPr/>
            <p:nvPr/>
          </p:nvCxnSpPr>
          <p:spPr bwMode="auto">
            <a:xfrm flipV="1">
              <a:off x="838200" y="2646948"/>
              <a:ext cx="2352575" cy="160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6" name="Straight Connector 65"/>
            <p:cNvCxnSpPr/>
            <p:nvPr/>
          </p:nvCxnSpPr>
          <p:spPr bwMode="auto">
            <a:xfrm flipH="1" flipV="1">
              <a:off x="1550984" y="2654061"/>
              <a:ext cx="3208" cy="2286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67" name="Group 66"/>
          <p:cNvGrpSpPr/>
          <p:nvPr/>
        </p:nvGrpSpPr>
        <p:grpSpPr>
          <a:xfrm>
            <a:off x="4798591" y="2307914"/>
            <a:ext cx="3655591" cy="1601674"/>
            <a:chOff x="838200" y="2438400"/>
            <a:chExt cx="7120354" cy="2685534"/>
          </a:xfrm>
        </p:grpSpPr>
        <p:cxnSp>
          <p:nvCxnSpPr>
            <p:cNvPr id="68" name="Straight Connector 67"/>
            <p:cNvCxnSpPr/>
            <p:nvPr/>
          </p:nvCxnSpPr>
          <p:spPr bwMode="auto">
            <a:xfrm>
              <a:off x="2895600" y="4496535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9" name="Straight Connector 68"/>
            <p:cNvCxnSpPr/>
            <p:nvPr/>
          </p:nvCxnSpPr>
          <p:spPr bwMode="auto">
            <a:xfrm>
              <a:off x="2895600" y="30480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0" name="Straight Connector 69"/>
            <p:cNvCxnSpPr/>
            <p:nvPr/>
          </p:nvCxnSpPr>
          <p:spPr bwMode="auto">
            <a:xfrm>
              <a:off x="3880022" y="2833816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1" name="Straight Connector 70"/>
            <p:cNvCxnSpPr/>
            <p:nvPr/>
          </p:nvCxnSpPr>
          <p:spPr bwMode="auto">
            <a:xfrm>
              <a:off x="6129754" y="3027658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2" name="Straight Connector 71"/>
            <p:cNvCxnSpPr/>
            <p:nvPr/>
          </p:nvCxnSpPr>
          <p:spPr bwMode="auto">
            <a:xfrm flipV="1">
              <a:off x="6129755" y="4537806"/>
              <a:ext cx="1292238" cy="514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3" name="Delay 72"/>
            <p:cNvSpPr/>
            <p:nvPr/>
          </p:nvSpPr>
          <p:spPr bwMode="auto">
            <a:xfrm>
              <a:off x="5520152" y="2624887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74" name="Delay 73"/>
            <p:cNvSpPr/>
            <p:nvPr/>
          </p:nvSpPr>
          <p:spPr bwMode="auto">
            <a:xfrm>
              <a:off x="5520154" y="4140178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75" name="Straight Connector 74"/>
            <p:cNvCxnSpPr/>
            <p:nvPr/>
          </p:nvCxnSpPr>
          <p:spPr bwMode="auto">
            <a:xfrm>
              <a:off x="4910554" y="4344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6" name="Straight Connector 75"/>
            <p:cNvCxnSpPr/>
            <p:nvPr/>
          </p:nvCxnSpPr>
          <p:spPr bwMode="auto">
            <a:xfrm>
              <a:off x="4910554" y="3201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7" name="Straight Connector 76"/>
            <p:cNvCxnSpPr/>
            <p:nvPr/>
          </p:nvCxnSpPr>
          <p:spPr bwMode="auto">
            <a:xfrm>
              <a:off x="4910554" y="3201831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8" name="Straight Connector 77"/>
            <p:cNvCxnSpPr/>
            <p:nvPr/>
          </p:nvCxnSpPr>
          <p:spPr bwMode="auto">
            <a:xfrm>
              <a:off x="4910554" y="4116232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9" name="Straight Connector 78"/>
            <p:cNvCxnSpPr/>
            <p:nvPr/>
          </p:nvCxnSpPr>
          <p:spPr bwMode="auto">
            <a:xfrm flipH="1" flipV="1">
              <a:off x="4910554" y="3430430"/>
              <a:ext cx="2514600" cy="685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0" name="Straight Connector 79"/>
            <p:cNvCxnSpPr/>
            <p:nvPr/>
          </p:nvCxnSpPr>
          <p:spPr bwMode="auto">
            <a:xfrm flipV="1">
              <a:off x="4910554" y="3454376"/>
              <a:ext cx="2514600" cy="66185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1" name="Straight Connector 80"/>
            <p:cNvCxnSpPr/>
            <p:nvPr/>
          </p:nvCxnSpPr>
          <p:spPr bwMode="auto">
            <a:xfrm>
              <a:off x="7425154" y="4116231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2" name="Straight Connector 81"/>
            <p:cNvCxnSpPr/>
            <p:nvPr/>
          </p:nvCxnSpPr>
          <p:spPr bwMode="auto">
            <a:xfrm>
              <a:off x="7425154" y="3022832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3" name="Oval 82"/>
            <p:cNvSpPr/>
            <p:nvPr/>
          </p:nvSpPr>
          <p:spPr bwMode="auto">
            <a:xfrm>
              <a:off x="7374354" y="2973231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84" name="Oval 83"/>
            <p:cNvSpPr/>
            <p:nvPr/>
          </p:nvSpPr>
          <p:spPr bwMode="auto">
            <a:xfrm>
              <a:off x="6132929" y="2973231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85" name="Oval 84"/>
            <p:cNvSpPr/>
            <p:nvPr/>
          </p:nvSpPr>
          <p:spPr bwMode="auto">
            <a:xfrm>
              <a:off x="6135075" y="4496535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86" name="Delay 85"/>
            <p:cNvSpPr/>
            <p:nvPr/>
          </p:nvSpPr>
          <p:spPr bwMode="auto">
            <a:xfrm>
              <a:off x="3173968" y="2438400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87" name="Delay 86"/>
            <p:cNvSpPr/>
            <p:nvPr/>
          </p:nvSpPr>
          <p:spPr bwMode="auto">
            <a:xfrm>
              <a:off x="3174130" y="4318391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88" name="Oval 87"/>
            <p:cNvSpPr/>
            <p:nvPr/>
          </p:nvSpPr>
          <p:spPr bwMode="auto">
            <a:xfrm>
              <a:off x="3786746" y="278674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89" name="Oval 88"/>
            <p:cNvSpPr/>
            <p:nvPr/>
          </p:nvSpPr>
          <p:spPr bwMode="auto">
            <a:xfrm>
              <a:off x="3789051" y="4674748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90" name="Straight Connector 89"/>
            <p:cNvCxnSpPr/>
            <p:nvPr/>
          </p:nvCxnSpPr>
          <p:spPr bwMode="auto">
            <a:xfrm>
              <a:off x="3886200" y="4720931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1" name="Straight Connector 90"/>
            <p:cNvCxnSpPr/>
            <p:nvPr/>
          </p:nvCxnSpPr>
          <p:spPr bwMode="auto">
            <a:xfrm flipV="1">
              <a:off x="2895600" y="3053751"/>
              <a:ext cx="2875" cy="144205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2" name="Straight Connector 91"/>
            <p:cNvCxnSpPr/>
            <p:nvPr/>
          </p:nvCxnSpPr>
          <p:spPr bwMode="auto">
            <a:xfrm>
              <a:off x="2590800" y="37338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3" name="Oval 92"/>
            <p:cNvSpPr/>
            <p:nvPr/>
          </p:nvSpPr>
          <p:spPr bwMode="auto">
            <a:xfrm>
              <a:off x="2842550" y="3680750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94" name="Oval 93"/>
            <p:cNvSpPr/>
            <p:nvPr/>
          </p:nvSpPr>
          <p:spPr bwMode="auto">
            <a:xfrm>
              <a:off x="3070440" y="488692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95" name="Straight Connector 94"/>
            <p:cNvCxnSpPr/>
            <p:nvPr/>
          </p:nvCxnSpPr>
          <p:spPr bwMode="auto">
            <a:xfrm flipV="1">
              <a:off x="1545931" y="4933750"/>
              <a:ext cx="1522119" cy="432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6" name="Straight Connector 95"/>
            <p:cNvCxnSpPr/>
            <p:nvPr/>
          </p:nvCxnSpPr>
          <p:spPr bwMode="auto">
            <a:xfrm flipV="1">
              <a:off x="838200" y="2646948"/>
              <a:ext cx="2352575" cy="160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7" name="Straight Connector 96"/>
            <p:cNvCxnSpPr/>
            <p:nvPr/>
          </p:nvCxnSpPr>
          <p:spPr bwMode="auto">
            <a:xfrm flipH="1" flipV="1">
              <a:off x="1550984" y="2654061"/>
              <a:ext cx="3208" cy="2286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98" name="TextBox 97"/>
          <p:cNvSpPr txBox="1"/>
          <p:nvPr/>
        </p:nvSpPr>
        <p:spPr>
          <a:xfrm>
            <a:off x="778021" y="1979160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D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8422986" y="2403446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Q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92159" y="4348626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CLK</a:t>
            </a:r>
          </a:p>
        </p:txBody>
      </p:sp>
      <p:sp>
        <p:nvSpPr>
          <p:cNvPr id="118" name="Content Placeholder 2"/>
          <p:cNvSpPr txBox="1">
            <a:spLocks/>
          </p:cNvSpPr>
          <p:nvPr/>
        </p:nvSpPr>
        <p:spPr bwMode="auto">
          <a:xfrm>
            <a:off x="76200" y="5486400"/>
            <a:ext cx="8839200" cy="955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/>
                <a:ea typeface="ＭＳ Ｐゴシック" charset="0"/>
              </a:rPr>
              <a:t>When the clock is low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, master propagates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D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 to the input of slave (Q unchanged)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/>
                <a:ea typeface="ＭＳ Ｐゴシック" charset="0"/>
              </a:rPr>
              <a:t>Only when the clock is high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, slave latches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D (Q stores D)</a:t>
            </a:r>
          </a:p>
          <a:p>
            <a:pPr marL="669925" marR="0" lvl="1" indent="-3254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At the rising edge of clock (clock going from 0-&gt;1), Q gets assigned D</a:t>
            </a:r>
          </a:p>
        </p:txBody>
      </p:sp>
      <p:grpSp>
        <p:nvGrpSpPr>
          <p:cNvPr id="123" name="Group 122"/>
          <p:cNvGrpSpPr/>
          <p:nvPr/>
        </p:nvGrpSpPr>
        <p:grpSpPr>
          <a:xfrm>
            <a:off x="3286976" y="4777203"/>
            <a:ext cx="3385275" cy="690442"/>
            <a:chOff x="3286976" y="4777203"/>
            <a:chExt cx="3385275" cy="690442"/>
          </a:xfrm>
        </p:grpSpPr>
        <p:pic>
          <p:nvPicPr>
            <p:cNvPr id="119" name="Picture 1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37944" y="4823791"/>
              <a:ext cx="2434307" cy="557862"/>
            </a:xfrm>
            <a:prstGeom prst="rect">
              <a:avLst/>
            </a:prstGeom>
          </p:spPr>
        </p:pic>
        <p:sp>
          <p:nvSpPr>
            <p:cNvPr id="120" name="TextBox 119"/>
            <p:cNvSpPr txBox="1"/>
            <p:nvPr/>
          </p:nvSpPr>
          <p:spPr>
            <a:xfrm>
              <a:off x="3286976" y="4926496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CLK: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3976497" y="509831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0</a:t>
              </a: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3984603" y="477720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1</a:t>
              </a:r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982655" y="2856004"/>
            <a:ext cx="4724911" cy="1709466"/>
            <a:chOff x="982655" y="2856004"/>
            <a:chExt cx="4724911" cy="1709466"/>
          </a:xfrm>
        </p:grpSpPr>
        <p:cxnSp>
          <p:nvCxnSpPr>
            <p:cNvPr id="107" name="Straight Connector 106"/>
            <p:cNvCxnSpPr/>
            <p:nvPr/>
          </p:nvCxnSpPr>
          <p:spPr bwMode="auto">
            <a:xfrm flipV="1">
              <a:off x="5707566" y="3078055"/>
              <a:ext cx="0" cy="148088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0" name="Straight Connector 109"/>
            <p:cNvCxnSpPr/>
            <p:nvPr/>
          </p:nvCxnSpPr>
          <p:spPr bwMode="auto">
            <a:xfrm flipV="1">
              <a:off x="982655" y="4563611"/>
              <a:ext cx="4721859" cy="185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2" name="Straight Connector 111"/>
            <p:cNvCxnSpPr/>
            <p:nvPr/>
          </p:nvCxnSpPr>
          <p:spPr bwMode="auto">
            <a:xfrm flipV="1">
              <a:off x="2040353" y="2856004"/>
              <a:ext cx="2432" cy="170254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2" name="Extract 101"/>
            <p:cNvSpPr/>
            <p:nvPr/>
          </p:nvSpPr>
          <p:spPr bwMode="auto">
            <a:xfrm>
              <a:off x="1903512" y="3986996"/>
              <a:ext cx="268522" cy="333144"/>
            </a:xfrm>
            <a:prstGeom prst="flowChartExtract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4" name="Oval 103"/>
            <p:cNvSpPr/>
            <p:nvPr/>
          </p:nvSpPr>
          <p:spPr bwMode="auto">
            <a:xfrm rot="16200000">
              <a:off x="2009613" y="3945304"/>
              <a:ext cx="51060" cy="6101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197989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" grpId="0" animBg="1"/>
      <p:bldP spid="100" grpId="0" animBg="1"/>
      <p:bldP spid="98" grpId="0"/>
      <p:bldP spid="99" grpId="0"/>
      <p:bldP spid="116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Recall: The D Flip-Flop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915400" cy="5193723"/>
          </a:xfrm>
        </p:spPr>
        <p:txBody>
          <a:bodyPr/>
          <a:lstStyle/>
          <a:p>
            <a:r>
              <a:rPr lang="en-US" dirty="0"/>
              <a:t>1) state change on clock edge, 2) data available for full cycle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57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18" name="Content Placeholder 2"/>
          <p:cNvSpPr txBox="1">
            <a:spLocks/>
          </p:cNvSpPr>
          <p:nvPr/>
        </p:nvSpPr>
        <p:spPr bwMode="auto">
          <a:xfrm>
            <a:off x="228600" y="5597495"/>
            <a:ext cx="8610600" cy="955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At the rising edge of clock (clock going from 0-&gt;1),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Q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 gets assigned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D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At all other times, Q is unchanged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charset="0"/>
            </a:endParaRPr>
          </a:p>
        </p:txBody>
      </p:sp>
      <p:grpSp>
        <p:nvGrpSpPr>
          <p:cNvPr id="123" name="Group 122"/>
          <p:cNvGrpSpPr/>
          <p:nvPr/>
        </p:nvGrpSpPr>
        <p:grpSpPr>
          <a:xfrm>
            <a:off x="3286976" y="4777203"/>
            <a:ext cx="3385275" cy="690442"/>
            <a:chOff x="3286976" y="4777203"/>
            <a:chExt cx="3385275" cy="690442"/>
          </a:xfrm>
        </p:grpSpPr>
        <p:pic>
          <p:nvPicPr>
            <p:cNvPr id="119" name="Picture 1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37944" y="4823791"/>
              <a:ext cx="2434307" cy="557862"/>
            </a:xfrm>
            <a:prstGeom prst="rect">
              <a:avLst/>
            </a:prstGeom>
          </p:spPr>
        </p:pic>
        <p:sp>
          <p:nvSpPr>
            <p:cNvPr id="120" name="TextBox 119"/>
            <p:cNvSpPr txBox="1"/>
            <p:nvPr/>
          </p:nvSpPr>
          <p:spPr>
            <a:xfrm>
              <a:off x="3286976" y="4926496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CLK: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3976497" y="509831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0</a:t>
              </a: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3984603" y="477720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1</a:t>
              </a:r>
            </a:p>
          </p:txBody>
        </p:sp>
      </p:grpSp>
      <p:cxnSp>
        <p:nvCxnSpPr>
          <p:cNvPr id="108" name="Straight Connector 107"/>
          <p:cNvCxnSpPr/>
          <p:nvPr/>
        </p:nvCxnSpPr>
        <p:spPr bwMode="auto">
          <a:xfrm flipV="1">
            <a:off x="3674681" y="3816926"/>
            <a:ext cx="627155" cy="391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9" name="Straight Connector 108"/>
          <p:cNvCxnSpPr/>
          <p:nvPr/>
        </p:nvCxnSpPr>
        <p:spPr bwMode="auto">
          <a:xfrm flipV="1">
            <a:off x="3094024" y="2505064"/>
            <a:ext cx="1207812" cy="95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Straight Connector 110"/>
          <p:cNvCxnSpPr/>
          <p:nvPr/>
        </p:nvCxnSpPr>
        <p:spPr bwMode="auto">
          <a:xfrm flipV="1">
            <a:off x="5299364" y="2505082"/>
            <a:ext cx="1207812" cy="95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3" name="Straight Connector 112"/>
          <p:cNvCxnSpPr/>
          <p:nvPr/>
        </p:nvCxnSpPr>
        <p:spPr bwMode="auto">
          <a:xfrm flipV="1">
            <a:off x="5299364" y="3820836"/>
            <a:ext cx="1207812" cy="95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3" name="Rectangle 102"/>
          <p:cNvSpPr/>
          <p:nvPr/>
        </p:nvSpPr>
        <p:spPr bwMode="auto">
          <a:xfrm>
            <a:off x="3581400" y="1852918"/>
            <a:ext cx="2438400" cy="263737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6" name="Extract 105"/>
          <p:cNvSpPr/>
          <p:nvPr/>
        </p:nvSpPr>
        <p:spPr bwMode="auto">
          <a:xfrm rot="10800000">
            <a:off x="4588127" y="1852918"/>
            <a:ext cx="547224" cy="533400"/>
          </a:xfrm>
          <a:prstGeom prst="flowChartExtra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4544985" y="2429321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CLK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3674681" y="2288635"/>
            <a:ext cx="5980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D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5638800" y="2299855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Q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5642552" y="3581400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Q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5638800" y="3286071"/>
            <a:ext cx="4122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__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cxnSp>
        <p:nvCxnSpPr>
          <p:cNvPr id="127" name="Straight Connector 126"/>
          <p:cNvCxnSpPr>
            <a:endCxn id="106" idx="2"/>
          </p:cNvCxnSpPr>
          <p:nvPr/>
        </p:nvCxnSpPr>
        <p:spPr bwMode="auto">
          <a:xfrm>
            <a:off x="4861738" y="1552701"/>
            <a:ext cx="1" cy="30021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8" name="TextBox 127"/>
          <p:cNvSpPr txBox="1"/>
          <p:nvPr/>
        </p:nvSpPr>
        <p:spPr>
          <a:xfrm>
            <a:off x="3674681" y="4078803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D Flip-Flop</a:t>
            </a:r>
          </a:p>
        </p:txBody>
      </p:sp>
    </p:spTree>
    <p:extLst>
      <p:ext uri="{BB962C8B-B14F-4D97-AF65-F5344CB8AC3E}">
        <p14:creationId xmlns:p14="http://schemas.microsoft.com/office/powerpoint/2010/main" val="3151755661"/>
      </p:ext>
    </p:extLst>
  </p:cSld>
  <p:clrMapOvr>
    <a:masterClrMapping/>
  </p:clrMapOvr>
  <p:transition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Recall: The D Flip-Flop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58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18" name="Content Placeholder 2"/>
          <p:cNvSpPr txBox="1">
            <a:spLocks/>
          </p:cNvSpPr>
          <p:nvPr/>
        </p:nvSpPr>
        <p:spPr bwMode="auto">
          <a:xfrm>
            <a:off x="228600" y="5510647"/>
            <a:ext cx="8610600" cy="955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At the rising edge of clock (clock going from 0-&gt;1),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Q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 gets assigned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D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At all other times, Q is unchanged</a:t>
            </a:r>
          </a:p>
        </p:txBody>
      </p:sp>
      <p:grpSp>
        <p:nvGrpSpPr>
          <p:cNvPr id="123" name="Group 122"/>
          <p:cNvGrpSpPr/>
          <p:nvPr/>
        </p:nvGrpSpPr>
        <p:grpSpPr>
          <a:xfrm>
            <a:off x="3286976" y="4777203"/>
            <a:ext cx="3385275" cy="690442"/>
            <a:chOff x="3286976" y="4777203"/>
            <a:chExt cx="3385275" cy="690442"/>
          </a:xfrm>
        </p:grpSpPr>
        <p:pic>
          <p:nvPicPr>
            <p:cNvPr id="119" name="Picture 1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37944" y="4823791"/>
              <a:ext cx="2434307" cy="557862"/>
            </a:xfrm>
            <a:prstGeom prst="rect">
              <a:avLst/>
            </a:prstGeom>
          </p:spPr>
        </p:pic>
        <p:sp>
          <p:nvSpPr>
            <p:cNvPr id="120" name="TextBox 119"/>
            <p:cNvSpPr txBox="1"/>
            <p:nvPr/>
          </p:nvSpPr>
          <p:spPr>
            <a:xfrm>
              <a:off x="3286976" y="4926496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CLK: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3976497" y="509831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0</a:t>
              </a: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3984603" y="477720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1</a:t>
              </a:r>
            </a:p>
          </p:txBody>
        </p:sp>
      </p:grpSp>
      <p:cxnSp>
        <p:nvCxnSpPr>
          <p:cNvPr id="108" name="Straight Connector 107"/>
          <p:cNvCxnSpPr/>
          <p:nvPr/>
        </p:nvCxnSpPr>
        <p:spPr bwMode="auto">
          <a:xfrm flipV="1">
            <a:off x="3674681" y="3816926"/>
            <a:ext cx="627155" cy="391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9" name="Straight Connector 108"/>
          <p:cNvCxnSpPr/>
          <p:nvPr/>
        </p:nvCxnSpPr>
        <p:spPr bwMode="auto">
          <a:xfrm flipV="1">
            <a:off x="3094024" y="2505064"/>
            <a:ext cx="1207812" cy="95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Straight Connector 110"/>
          <p:cNvCxnSpPr/>
          <p:nvPr/>
        </p:nvCxnSpPr>
        <p:spPr bwMode="auto">
          <a:xfrm flipV="1">
            <a:off x="5299364" y="2505082"/>
            <a:ext cx="1207812" cy="95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3" name="Straight Connector 112"/>
          <p:cNvCxnSpPr/>
          <p:nvPr/>
        </p:nvCxnSpPr>
        <p:spPr bwMode="auto">
          <a:xfrm flipV="1">
            <a:off x="5299364" y="3820836"/>
            <a:ext cx="1207812" cy="95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3" name="Rectangle 102"/>
          <p:cNvSpPr/>
          <p:nvPr/>
        </p:nvSpPr>
        <p:spPr bwMode="auto">
          <a:xfrm>
            <a:off x="3581400" y="1852918"/>
            <a:ext cx="2438400" cy="263737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6" name="Extract 105"/>
          <p:cNvSpPr/>
          <p:nvPr/>
        </p:nvSpPr>
        <p:spPr bwMode="auto">
          <a:xfrm rot="10800000">
            <a:off x="4588127" y="1852918"/>
            <a:ext cx="547224" cy="533400"/>
          </a:xfrm>
          <a:prstGeom prst="flowChartExtra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4544985" y="2429321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CLK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3674681" y="2288635"/>
            <a:ext cx="5980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D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5638800" y="2299855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Q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5642552" y="3581400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Q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5638800" y="3286071"/>
            <a:ext cx="4122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__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cxnSp>
        <p:nvCxnSpPr>
          <p:cNvPr id="127" name="Straight Connector 126"/>
          <p:cNvCxnSpPr>
            <a:endCxn id="106" idx="2"/>
          </p:cNvCxnSpPr>
          <p:nvPr/>
        </p:nvCxnSpPr>
        <p:spPr bwMode="auto">
          <a:xfrm>
            <a:off x="4861738" y="1552701"/>
            <a:ext cx="1" cy="30021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8" name="TextBox 127"/>
          <p:cNvSpPr txBox="1"/>
          <p:nvPr/>
        </p:nvSpPr>
        <p:spPr>
          <a:xfrm>
            <a:off x="3674681" y="4078803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D Flip-Flop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8741404-4DA5-4576-B0BB-ABCF55668C71}"/>
              </a:ext>
            </a:extLst>
          </p:cNvPr>
          <p:cNvSpPr txBox="1"/>
          <p:nvPr/>
        </p:nvSpPr>
        <p:spPr>
          <a:xfrm>
            <a:off x="304800" y="3218021"/>
            <a:ext cx="8382000" cy="206210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chemeClr val="accent2"/>
            </a:solidFill>
          </a:ln>
        </p:spPr>
        <p:txBody>
          <a:bodyPr wrap="square" anchor="ctr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We can use these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Flip-Flops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to implement the state register!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3159729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01A55-FD79-CC49-AC49-E1BE983CB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Extra Assignment 2: </a:t>
            </a:r>
            <a:r>
              <a:rPr lang="en-US" dirty="0"/>
              <a:t>Moore’s Law (II)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76DE0A-2252-914B-BB94-3FF62B0FDD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193723"/>
          </a:xfrm>
        </p:spPr>
        <p:txBody>
          <a:bodyPr/>
          <a:lstStyle/>
          <a:p>
            <a:r>
              <a:rPr lang="en-US" b="1" dirty="0">
                <a:solidFill>
                  <a:srgbClr val="0000FF"/>
                </a:solidFill>
              </a:rPr>
              <a:t>Guidelines on how to review papers critically</a:t>
            </a:r>
          </a:p>
          <a:p>
            <a:endParaRPr lang="en-US" dirty="0"/>
          </a:p>
          <a:p>
            <a:pPr lvl="1"/>
            <a:r>
              <a:rPr lang="en-US" dirty="0">
                <a:solidFill>
                  <a:srgbClr val="FF0000"/>
                </a:solidFill>
              </a:rPr>
              <a:t>Guideline slides</a:t>
            </a:r>
            <a:r>
              <a:rPr lang="en-US" dirty="0"/>
              <a:t>: </a:t>
            </a:r>
            <a:r>
              <a:rPr lang="en-US" dirty="0">
                <a:hlinkClick r:id="rId2" tooltip="onur-comparch-f17-how-to-do-the-paper-reviews.pdf (58.5 KB)"/>
              </a:rPr>
              <a:t>pdf</a:t>
            </a:r>
            <a:r>
              <a:rPr lang="en-US" dirty="0"/>
              <a:t> </a:t>
            </a:r>
            <a:r>
              <a:rPr lang="en-US" dirty="0">
                <a:hlinkClick r:id="rId3" tooltip="onur-comparch-f17-how-to-do-the-paper-reviews.ppt (224.5 KB)"/>
              </a:rPr>
              <a:t>ppt</a:t>
            </a:r>
            <a:endParaRPr lang="en-US" dirty="0"/>
          </a:p>
          <a:p>
            <a:pPr lvl="1"/>
            <a:r>
              <a:rPr lang="en-US" dirty="0">
                <a:solidFill>
                  <a:srgbClr val="FF0000"/>
                </a:solidFill>
              </a:rPr>
              <a:t>Video:</a:t>
            </a:r>
            <a:r>
              <a:rPr lang="en-US" dirty="0"/>
              <a:t> </a:t>
            </a:r>
            <a:r>
              <a:rPr lang="en-US" dirty="0">
                <a:hlinkClick r:id="rId4"/>
              </a:rPr>
              <a:t>https://www.youtube.com/watch?v=tOL6FANAJ8c</a:t>
            </a:r>
            <a:r>
              <a:rPr lang="en-US" dirty="0"/>
              <a:t> 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Example reviews on “Main Memory Scaling: Challenges and Solution Directions” </a:t>
            </a:r>
            <a:r>
              <a:rPr lang="en-US" dirty="0">
                <a:hlinkClick r:id="rId5" tooltip="https://people.inf.ethz.ch/omutlu/pub/main-memory-scaling_springer15.pdf"/>
              </a:rPr>
              <a:t>(link to the paper)</a:t>
            </a:r>
            <a:endParaRPr lang="en-US" dirty="0"/>
          </a:p>
          <a:p>
            <a:pPr lvl="2"/>
            <a:r>
              <a:rPr lang="en-US" dirty="0">
                <a:hlinkClick r:id="rId6" tooltip="review-chapter.pdf (16.7 KB)"/>
              </a:rPr>
              <a:t>Review 1</a:t>
            </a:r>
            <a:endParaRPr lang="en-US" dirty="0"/>
          </a:p>
          <a:p>
            <a:pPr lvl="2"/>
            <a:r>
              <a:rPr lang="en-US" dirty="0">
                <a:hlinkClick r:id="rId7" tooltip="review-chapter-2.pdf (16.1 KB)"/>
              </a:rPr>
              <a:t>Review 2</a:t>
            </a:r>
            <a:endParaRPr lang="en-US" dirty="0"/>
          </a:p>
          <a:p>
            <a:pPr lvl="2"/>
            <a:endParaRPr lang="en-US" dirty="0"/>
          </a:p>
          <a:p>
            <a:pPr lvl="1"/>
            <a:r>
              <a:rPr lang="en-US" dirty="0"/>
              <a:t>Example review on “Staged memory scheduling: Achieving high performance and scalability in heterogeneous systems” </a:t>
            </a:r>
            <a:r>
              <a:rPr lang="en-US" dirty="0">
                <a:hlinkClick r:id="rId8" tooltip="https://people.inf.ethz.ch/omutlu/pub/staged-memory-scheduling_isca12.pdf"/>
              </a:rPr>
              <a:t>(link to the paper)</a:t>
            </a:r>
            <a:endParaRPr lang="en-US" dirty="0"/>
          </a:p>
          <a:p>
            <a:pPr lvl="2"/>
            <a:r>
              <a:rPr lang="en-US" dirty="0">
                <a:hlinkClick r:id="rId9" tooltip="review-sms.pdf (16.1 KB)"/>
              </a:rPr>
              <a:t>Review 1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357886-5517-F547-AA72-70E057C879E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3646595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4FE60-968E-164B-9377-BC3A0D264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Required</a:t>
            </a:r>
            <a:r>
              <a:rPr lang="en-US" dirty="0"/>
              <a:t> Readings (This Week)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82ACE0-B0C1-DE41-AB11-537FBB9AD3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78477"/>
            <a:ext cx="8610600" cy="5193723"/>
          </a:xfrm>
        </p:spPr>
        <p:txBody>
          <a:bodyPr/>
          <a:lstStyle/>
          <a:p>
            <a:r>
              <a:rPr lang="en-US" dirty="0"/>
              <a:t>Hardware Description Languages and Verilog </a:t>
            </a:r>
          </a:p>
          <a:p>
            <a:pPr lvl="1"/>
            <a:r>
              <a:rPr lang="en-US" dirty="0"/>
              <a:t>H&amp;H Chapter 4 in full</a:t>
            </a:r>
          </a:p>
          <a:p>
            <a:pPr lvl="1"/>
            <a:endParaRPr lang="en-US" dirty="0"/>
          </a:p>
          <a:p>
            <a:r>
              <a:rPr lang="en-US" dirty="0"/>
              <a:t>Timing and Verification</a:t>
            </a:r>
          </a:p>
          <a:p>
            <a:pPr lvl="1"/>
            <a:r>
              <a:rPr lang="en-US" dirty="0"/>
              <a:t>H&amp;H Chapters 2.9 and 3.5 + (start Chapter 5)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r>
              <a:rPr lang="en-US" dirty="0"/>
              <a:t>By tomorrow, make sure you are done with </a:t>
            </a:r>
          </a:p>
          <a:p>
            <a:pPr lvl="1"/>
            <a:r>
              <a:rPr lang="en-US" b="1" dirty="0">
                <a:solidFill>
                  <a:srgbClr val="0432FF"/>
                </a:solidFill>
              </a:rPr>
              <a:t>P&amp;P Chapters 1-3    +      H&amp;H Chapters 1-4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530914-DDCB-8244-B796-32EF5BABCB0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5256476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5B6986-0F49-FA43-A5BC-DCAB227B7B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Required</a:t>
            </a:r>
            <a:r>
              <a:rPr lang="en-US" dirty="0"/>
              <a:t> Readings (Next Week)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7E633C-0A0E-974D-975C-F607843840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Von Neumann Model, LC-3, and MIPS</a:t>
            </a:r>
          </a:p>
          <a:p>
            <a:pPr lvl="1"/>
            <a:r>
              <a:rPr lang="en-US" dirty="0"/>
              <a:t>P&amp;P, Chapters 4, 5</a:t>
            </a:r>
          </a:p>
          <a:p>
            <a:pPr lvl="1"/>
            <a:r>
              <a:rPr lang="en-US" dirty="0"/>
              <a:t>H&amp;H, Chapter 6</a:t>
            </a:r>
          </a:p>
          <a:p>
            <a:pPr lvl="1"/>
            <a:r>
              <a:rPr lang="en-US" dirty="0"/>
              <a:t>P&amp;P, Appendices A and C (ISA and microarchitecture of LC-3)</a:t>
            </a:r>
          </a:p>
          <a:p>
            <a:pPr lvl="1"/>
            <a:r>
              <a:rPr lang="en-US" dirty="0"/>
              <a:t>H&amp;H, Appendix B (MIPS instructions)</a:t>
            </a:r>
          </a:p>
          <a:p>
            <a:pPr lvl="1"/>
            <a:endParaRPr lang="en-US" dirty="0"/>
          </a:p>
          <a:p>
            <a:r>
              <a:rPr lang="en-US" dirty="0"/>
              <a:t>Programming</a:t>
            </a:r>
          </a:p>
          <a:p>
            <a:pPr lvl="1"/>
            <a:r>
              <a:rPr lang="en-US" dirty="0"/>
              <a:t>P&amp;P, Chapter 6</a:t>
            </a:r>
          </a:p>
          <a:p>
            <a:endParaRPr lang="en-US" dirty="0"/>
          </a:p>
          <a:p>
            <a:r>
              <a:rPr lang="en-US" b="1" dirty="0"/>
              <a:t>Recommended: </a:t>
            </a:r>
            <a:r>
              <a:rPr lang="en-US" dirty="0"/>
              <a:t>Digital Building Blocks</a:t>
            </a:r>
          </a:p>
          <a:p>
            <a:pPr lvl="1"/>
            <a:r>
              <a:rPr lang="en-US" dirty="0"/>
              <a:t>H&amp;H, Chapter 5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88F486-95F9-6E4D-B128-1BA6C169C4E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2278393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6">
            <a:extLst>
              <a:ext uri="{FF2B5EF4-FFF2-40B4-BE49-F238E27FC236}">
                <a16:creationId xmlns:a16="http://schemas.microsoft.com/office/drawing/2014/main" id="{425F47AE-C39C-438B-9E19-3E95DB621AE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924800" cy="17526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Wrap-Up Sequential Logic Circuits and Design</a:t>
            </a:r>
          </a:p>
        </p:txBody>
      </p:sp>
      <p:sp>
        <p:nvSpPr>
          <p:cNvPr id="76803" name="Subtitle 7">
            <a:extLst>
              <a:ext uri="{FF2B5EF4-FFF2-40B4-BE49-F238E27FC236}">
                <a16:creationId xmlns:a16="http://schemas.microsoft.com/office/drawing/2014/main" id="{24F573B8-52E2-4F1F-B8B7-92D9B74523E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76804" name="Slide Number Placeholder 3">
            <a:extLst>
              <a:ext uri="{FF2B5EF4-FFF2-40B4-BE49-F238E27FC236}">
                <a16:creationId xmlns:a16="http://schemas.microsoft.com/office/drawing/2014/main" id="{EAE84B8E-558A-4B8A-B756-17D118225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7A827D4-048D-421E-960B-AA313C4B0F1A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2901567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1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8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6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7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Metropolitan_bullet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A8ACA0D9-A384-4858-9FCC-2505F264A948}" vid="{6AE8C0EA-499D-4586-A497-DF22E9D58294}"/>
    </a:ext>
  </a:extLst>
</a:theme>
</file>

<file path=ppt/theme/theme5.xml><?xml version="1.0" encoding="utf-8"?>
<a:theme xmlns:a="http://schemas.openxmlformats.org/drawingml/2006/main" name="8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8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0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Blue Warm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1920</TotalTime>
  <Words>2303</Words>
  <Application>Microsoft Macintosh PowerPoint</Application>
  <PresentationFormat>On-screen Show (4:3)</PresentationFormat>
  <Paragraphs>638</Paragraphs>
  <Slides>58</Slides>
  <Notes>13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82" baseType="lpstr">
      <vt:lpstr>ＭＳ Ｐゴシック</vt:lpstr>
      <vt:lpstr>ＭＳ Ｐゴシック</vt:lpstr>
      <vt:lpstr>Arial</vt:lpstr>
      <vt:lpstr>Calibri</vt:lpstr>
      <vt:lpstr>Cambria</vt:lpstr>
      <vt:lpstr>Garamond</vt:lpstr>
      <vt:lpstr>Tahoma</vt:lpstr>
      <vt:lpstr>Times New Roman</vt:lpstr>
      <vt:lpstr>Wingdings</vt:lpstr>
      <vt:lpstr>Edge</vt:lpstr>
      <vt:lpstr>2_Edge</vt:lpstr>
      <vt:lpstr>3_Edge</vt:lpstr>
      <vt:lpstr>1_Metropolitan_bullet</vt:lpstr>
      <vt:lpstr>83_Edge</vt:lpstr>
      <vt:lpstr>5_Edge</vt:lpstr>
      <vt:lpstr>7_Edge</vt:lpstr>
      <vt:lpstr>98_Edge</vt:lpstr>
      <vt:lpstr>10_Edge</vt:lpstr>
      <vt:lpstr>11_Edge</vt:lpstr>
      <vt:lpstr>8_Edge</vt:lpstr>
      <vt:lpstr>16_Edge</vt:lpstr>
      <vt:lpstr>17_Edge</vt:lpstr>
      <vt:lpstr>1_Edge</vt:lpstr>
      <vt:lpstr>VISIO</vt:lpstr>
      <vt:lpstr> Design of Digital Circuits Lecture 7.1: Sequential Logic Design II</vt:lpstr>
      <vt:lpstr>Agenda for This Week</vt:lpstr>
      <vt:lpstr>Agenda for Next Week</vt:lpstr>
      <vt:lpstr>Extra Assignment 1: Lecture Video</vt:lpstr>
      <vt:lpstr>Extra Assignment 2: Moore’s Law (I)</vt:lpstr>
      <vt:lpstr>Extra Assignment 2: Moore’s Law (II)</vt:lpstr>
      <vt:lpstr>Required Readings (This Week)</vt:lpstr>
      <vt:lpstr>Required Readings (Next Week)</vt:lpstr>
      <vt:lpstr>Wrap-Up Sequential Logic Circuits and Design</vt:lpstr>
      <vt:lpstr>Circuits that Can     Store Information</vt:lpstr>
      <vt:lpstr>The Gated D Latch</vt:lpstr>
      <vt:lpstr>Sequential Logic Circuits</vt:lpstr>
      <vt:lpstr>Review: Finite State Machines</vt:lpstr>
      <vt:lpstr>Recall: Finite State Machines (FSMs)</vt:lpstr>
      <vt:lpstr>Recall: Finite State Machine Example</vt:lpstr>
      <vt:lpstr>Recall: FSM Transition Diagram</vt:lpstr>
      <vt:lpstr>Recall: Finite State Machine:  State Transition Table</vt:lpstr>
      <vt:lpstr>Recall: FSM State Transition Table</vt:lpstr>
      <vt:lpstr>Recall: FSM State Transition Table</vt:lpstr>
      <vt:lpstr>Recall: Finite State Machine:  Output Table</vt:lpstr>
      <vt:lpstr>Recall: FSM Output Table</vt:lpstr>
      <vt:lpstr>Recall: FSM Output Table</vt:lpstr>
      <vt:lpstr>Recall: Finite State Machine:     Schematic</vt:lpstr>
      <vt:lpstr>Recall: FSM Schematic: State Register</vt:lpstr>
      <vt:lpstr>Recall: FSM Schematic: State Register</vt:lpstr>
      <vt:lpstr>Recall: FSM Schematic: Next State Logic</vt:lpstr>
      <vt:lpstr>Recall: FSM Schematic: Output Logic</vt:lpstr>
      <vt:lpstr>Recall: FSM Timing</vt:lpstr>
      <vt:lpstr>Finite State Machine:  State Encoding</vt:lpstr>
      <vt:lpstr>FSM State Encoding</vt:lpstr>
      <vt:lpstr>FSM State Encoding (II)</vt:lpstr>
      <vt:lpstr>FSM State Encoding (III)</vt:lpstr>
      <vt:lpstr>FSM State Encoding (III)</vt:lpstr>
      <vt:lpstr>Moore vs. Mealy Machines</vt:lpstr>
      <vt:lpstr>Recall: Moore vs. Mealy FSMs</vt:lpstr>
      <vt:lpstr>Moore vs. Mealy FSM Examples</vt:lpstr>
      <vt:lpstr>Moore vs. Mealy FSM Examples</vt:lpstr>
      <vt:lpstr>State Transition Diagrams</vt:lpstr>
      <vt:lpstr>FSM Design Procedure</vt:lpstr>
      <vt:lpstr>What is to Come: LC-3 Processor</vt:lpstr>
      <vt:lpstr>What is to Come: LC-3 Datapath</vt:lpstr>
      <vt:lpstr> Design of Digital Circuits Lecture 7.1: Sequential Logic Design II</vt:lpstr>
      <vt:lpstr>Backup Slides: Different Types of Flip Flops</vt:lpstr>
      <vt:lpstr>Enabled Flip-Flops</vt:lpstr>
      <vt:lpstr>Resettable Flip-Flop</vt:lpstr>
      <vt:lpstr>Resettable Flip-Flops</vt:lpstr>
      <vt:lpstr>Settable Flip-Flop</vt:lpstr>
      <vt:lpstr>Recall:  Combinational Logic Blocks</vt:lpstr>
      <vt:lpstr>Recall: Combinational Building Blocks</vt:lpstr>
      <vt:lpstr>Recall: Decoder</vt:lpstr>
      <vt:lpstr>Recall: Multiplexer (MUX), or Selector</vt:lpstr>
      <vt:lpstr>Recall: Multiplexer (MUX)</vt:lpstr>
      <vt:lpstr>Recall:  Sequential Logic Blocks</vt:lpstr>
      <vt:lpstr>Recall: An FSM Consists of:</vt:lpstr>
      <vt:lpstr>Recall: The Problem with Latches</vt:lpstr>
      <vt:lpstr>Recall: The D Flip-Flop</vt:lpstr>
      <vt:lpstr>Recall: The D Flip-Flop</vt:lpstr>
      <vt:lpstr>Recall: The D Flip-Flop</vt:lpstr>
    </vt:vector>
  </TitlesOfParts>
  <Company>Microsoft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18-741  Advanced Computer Architecture Lecture 1: Intro and Basics</dc:title>
  <dc:creator>Onur Mutlu</dc:creator>
  <cp:lastModifiedBy>Onur Mutlu</cp:lastModifiedBy>
  <cp:revision>57</cp:revision>
  <dcterms:created xsi:type="dcterms:W3CDTF">2010-09-08T00:51:32Z</dcterms:created>
  <dcterms:modified xsi:type="dcterms:W3CDTF">2019-03-14T14:27:03Z</dcterms:modified>
</cp:coreProperties>
</file>